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jpeg" ContentType="image/jpeg"/>
  <Override PartName="/ppt/media/image3.jpeg" ContentType="image/jpeg"/>
  <Override PartName="/ppt/media/image4.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12700"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noFill/>
        </a:fill>
      </a:tcStyle>
    </a:lastRow>
    <a:fir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3175" cap="flat">
              <a:solidFill>
                <a:srgbClr val="FFFFFF"/>
              </a:solidFill>
              <a:prstDash val="solid"/>
              <a:miter lim="400000"/>
            </a:ln>
          </a:left>
          <a:right>
            <a:ln w="127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3175"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FFFFFF"/>
              </a:solidFill>
              <a:prstDash val="solid"/>
              <a:miter lim="400000"/>
            </a:ln>
          </a:top>
          <a:bottom>
            <a:ln w="12700" cap="flat">
              <a:solidFill>
                <a:srgbClr val="FFFFFF"/>
              </a:solidFill>
              <a:prstDash val="solid"/>
              <a:miter lim="400000"/>
            </a:ln>
          </a:bottom>
          <a:insideH>
            <a:ln w="3175"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3175" cap="flat">
              <a:solidFill>
                <a:srgbClr val="FFFFFF"/>
              </a:solidFill>
              <a:prstDash val="solid"/>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prstDash val="solid"/>
              <a:miter lim="400000"/>
            </a:ln>
          </a:top>
          <a:bottom>
            <a:ln w="12700" cap="flat">
              <a:noFill/>
              <a:miter lim="400000"/>
            </a:ln>
          </a:bottom>
          <a:insideH>
            <a:ln w="3175" cap="flat">
              <a:noFill/>
              <a:miter lim="400000"/>
            </a:ln>
          </a:insideH>
          <a:insideV>
            <a:ln w="3175"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12700" cap="flat">
              <a:noFill/>
              <a:miter lim="400000"/>
            </a:ln>
          </a:top>
          <a:bottom>
            <a:ln w="3175" cap="flat">
              <a:solidFill>
                <a:srgbClr val="FFFFFF"/>
              </a:solidFill>
              <a:prstDash val="solid"/>
              <a:miter lim="400000"/>
            </a:ln>
          </a:bottom>
          <a:insideH>
            <a:ln w="3175" cap="flat">
              <a:noFill/>
              <a:miter lim="400000"/>
            </a:ln>
          </a:insideH>
          <a:insideV>
            <a:ln w="3175"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lnSpc>
                <a:spcPct val="100000"/>
              </a:lnSpc>
              <a:defRPr sz="2000"/>
            </a:pPr>
            <a:r>
              <a:t>The Trans* Bridge:  Arthur Miller 1955.  Brooklyn Bridge, bridge between old world/immigrant culture and a more open post war America</a:t>
            </a:r>
          </a:p>
          <a:p>
            <a:pPr>
              <a:lnSpc>
                <a:spcPct val="100000"/>
              </a:lnSpc>
              <a:defRPr sz="2000"/>
            </a:pPr>
          </a:p>
          <a:p>
            <a:pPr>
              <a:lnSpc>
                <a:spcPct val="100000"/>
              </a:lnSpc>
              <a:defRPr sz="2000"/>
            </a:pPr>
            <a:r>
              <a:t>My perspective;  Trans—crossing the seemingly dramatic chasm of understanding: the gender divide; </a:t>
            </a:r>
          </a:p>
          <a:p>
            <a:pPr>
              <a:lnSpc>
                <a:spcPct val="100000"/>
              </a:lnSpc>
              <a:defRPr sz="2000"/>
            </a:pPr>
          </a:p>
          <a:p>
            <a:pPr>
              <a:lnSpc>
                <a:spcPct val="100000"/>
              </a:lnSpc>
              <a:defRPr sz="2000"/>
            </a:pPr>
            <a:r>
              <a:t>Psychotherapeutic: what are the origins of our suffering and how to heal are wounded hearts.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lnSpc>
                <a:spcPct val="100000"/>
              </a:lnSpc>
              <a:defRPr sz="2000"/>
            </a:pPr>
            <a:r>
              <a:t>From Bell Hooks:  The Will to Change—Men, Masculinity and Love, 2002</a:t>
            </a:r>
          </a:p>
          <a:p>
            <a:pPr>
              <a:lnSpc>
                <a:spcPct val="100000"/>
              </a:lnSpc>
              <a:defRPr sz="2000"/>
            </a:pPr>
          </a:p>
          <a:p>
            <a:pPr>
              <a:lnSpc>
                <a:spcPct val="100000"/>
              </a:lnSpc>
              <a:defRPr sz="2000"/>
            </a:pPr>
            <a:r>
              <a:t>Defines the ‘male’ problem as a broader social problem impacting men and women: patriarchy</a:t>
            </a:r>
            <a:br/>
            <a:r>
              <a:t>Uses ‘patriarchy’ in lieu of ‘sexism’</a:t>
            </a:r>
          </a:p>
          <a:p>
            <a:pPr>
              <a:lnSpc>
                <a:spcPct val="100000"/>
              </a:lnSpc>
              <a:defRPr sz="2000"/>
            </a:pPr>
          </a:p>
          <a:p>
            <a:pPr>
              <a:lnSpc>
                <a:spcPct val="100000"/>
              </a:lnSpc>
              <a:defRPr sz="2000"/>
            </a:pPr>
            <a:r>
              <a:t>Men have a rich emotional life; the problem is that expression of said emotions (with the exception of anger) is generally not permitted</a:t>
            </a:r>
          </a:p>
          <a:p>
            <a:pPr>
              <a:lnSpc>
                <a:spcPct val="100000"/>
              </a:lnSpc>
              <a:defRPr sz="2000"/>
            </a:pPr>
          </a:p>
          <a:p>
            <a:pPr>
              <a:lnSpc>
                <a:spcPct val="100000"/>
              </a:lnSpc>
              <a:defRPr sz="2000"/>
            </a:pPr>
            <a:r>
              <a:t>Emphasis on love, positive interpersonal dynamics</a:t>
            </a:r>
          </a:p>
          <a:p>
            <a:pPr>
              <a:lnSpc>
                <a:spcPct val="100000"/>
              </a:lnSpc>
              <a:defRPr sz="2000"/>
            </a:pPr>
          </a:p>
          <a:p>
            <a:pPr>
              <a:lnSpc>
                <a:spcPct val="100000"/>
              </a:lnSpc>
              <a:defRPr sz="2000"/>
            </a:pPr>
            <a:r>
              <a:t>The domination and exploitation of nature is taken for granted.</a:t>
            </a:r>
          </a:p>
          <a:p>
            <a:pPr>
              <a:lnSpc>
                <a:spcPct val="100000"/>
              </a:lnSpc>
              <a:defRPr sz="2000"/>
            </a:pPr>
          </a:p>
          <a:p>
            <a:pPr>
              <a:lnSpc>
                <a:spcPct val="100000"/>
              </a:lnSpc>
              <a:defRPr sz="2000"/>
            </a:pPr>
            <a:r>
              <a:t>This cultural ethos explains our seeming inability to accept responsibility for the degradation of the environment and therefore to address current environmental problems</a:t>
            </a:r>
          </a:p>
          <a:p>
            <a:pPr>
              <a:lnSpc>
                <a:spcPct val="100000"/>
              </a:lnSpc>
              <a:defRPr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lnSpc>
                <a:spcPct val="100000"/>
              </a:lnSpc>
            </a:pPr>
            <a:r>
              <a:t>Power, domination versus love,  connection</a:t>
            </a:r>
          </a:p>
          <a:p>
            <a:pPr>
              <a:lnSpc>
                <a:spcPct val="100000"/>
              </a:lnSpc>
            </a:pPr>
          </a:p>
          <a:p>
            <a:pPr>
              <a:lnSpc>
                <a:spcPct val="100000"/>
              </a:lnSpc>
            </a:pPr>
            <a:r>
              <a:t>Broader implications of seeing ‘the other (women, blacks, Muslims, LBGTQ) as enemies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lnSpc>
                <a:spcPct val="100000"/>
              </a:lnSpc>
              <a:defRPr sz="2000"/>
            </a:pPr>
            <a:r>
              <a:t>Conflates sex and gender;  if they are the same then making sex purely biological undermines gender as a separate construct</a:t>
            </a:r>
          </a:p>
          <a:p>
            <a:pPr>
              <a:lnSpc>
                <a:spcPct val="100000"/>
              </a:lnSpc>
              <a:defRPr sz="2000"/>
            </a:pPr>
          </a:p>
          <a:p>
            <a:pPr>
              <a:lnSpc>
                <a:spcPct val="100000"/>
              </a:lnSpc>
              <a:defRPr sz="2000"/>
            </a:pPr>
            <a:r>
              <a:t>The political goal is to deny the option of people with gender variant identity having legal status.</a:t>
            </a:r>
          </a:p>
          <a:p>
            <a:pPr>
              <a:lnSpc>
                <a:spcPct val="100000"/>
              </a:lnSpc>
              <a:defRPr sz="2000"/>
            </a:pPr>
          </a:p>
          <a:p>
            <a:pPr>
              <a:lnSpc>
                <a:spcPct val="100000"/>
              </a:lnSpc>
              <a:defRPr sz="2000"/>
            </a:pPr>
            <a:r>
              <a:t>On May 24th (nine days ago), the Federal government (HSS) formally made the recommendations in the 2018 memo a reality.  </a:t>
            </a:r>
          </a:p>
          <a:p>
            <a:pPr>
              <a:lnSpc>
                <a:spcPct val="100000"/>
              </a:lnSpc>
              <a:defRPr sz="2000"/>
            </a:pPr>
          </a:p>
          <a:p>
            <a:pPr>
              <a:lnSpc>
                <a:spcPct val="100000"/>
              </a:lnSpc>
              <a:defRPr sz="2000"/>
            </a:pPr>
            <a:r>
              <a:t>The cruelty of denying trans people access to healthcare to address a medically necessary problem</a:t>
            </a:r>
          </a:p>
          <a:p>
            <a:pPr>
              <a:lnSpc>
                <a:spcPct val="100000"/>
              </a:lnSpc>
              <a:defRPr sz="2000"/>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lnSpc>
                <a:spcPct val="100000"/>
              </a:lnSpc>
              <a:defRPr sz="2000"/>
            </a:pPr>
            <a:r>
              <a:t>Sex is biological but it is variable and is not confined to make and female;  it is not a rigidly inclusive term; ‘gender’ has biological elements, but also significant social elements as well, esp. ‘expression’</a:t>
            </a:r>
          </a:p>
          <a:p>
            <a:pPr>
              <a:lnSpc>
                <a:spcPct val="100000"/>
              </a:lnSpc>
              <a:defRPr sz="2000"/>
            </a:pPr>
          </a:p>
          <a:p>
            <a:pPr>
              <a:lnSpc>
                <a:spcPct val="100000"/>
              </a:lnSpc>
              <a:defRPr sz="2000"/>
            </a:pPr>
            <a:r>
              <a:t>The biological aspect of gender and gender identity are important: gender identity is deeply felt, probably originating in parts of the mid brain</a:t>
            </a:r>
          </a:p>
          <a:p>
            <a:pPr>
              <a:lnSpc>
                <a:spcPct val="100000"/>
              </a:lnSpc>
              <a:defRPr sz="2000"/>
            </a:pPr>
          </a:p>
          <a:p>
            <a:pPr>
              <a:lnSpc>
                <a:spcPct val="100000"/>
              </a:lnSpc>
              <a:defRPr sz="2000"/>
            </a:pPr>
            <a:r>
              <a:t>As brain based, it has ‘biological credibility’ so to speak: as a ‘medical’ problem it has legitimacy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lnSpc>
                <a:spcPct val="150000"/>
              </a:lnSpc>
              <a:defRPr sz="2000"/>
            </a:pPr>
            <a:r>
              <a:t>These are the medical definitions of gender variance;  provide justification for treatments based on medical necessity; </a:t>
            </a:r>
          </a:p>
          <a:p>
            <a:pPr>
              <a:lnSpc>
                <a:spcPct val="150000"/>
              </a:lnSpc>
              <a:defRPr sz="2000"/>
            </a:pPr>
            <a:r>
              <a:t>It’s real/valid. I use it all the time to get paid;  I got identity papers as well</a:t>
            </a:r>
          </a:p>
          <a:p>
            <a:pPr>
              <a:lnSpc>
                <a:spcPct val="150000"/>
              </a:lnSpc>
              <a:defRPr sz="2000"/>
            </a:pPr>
            <a:r>
              <a:t>Down sides are that GD lives in a mental health compendiums of disorders (was a d.o. in DSM-IV)</a:t>
            </a:r>
          </a:p>
          <a:p>
            <a:pPr>
              <a:lnSpc>
                <a:spcPct val="150000"/>
              </a:lnSpc>
              <a:defRPr sz="2000"/>
            </a:pPr>
            <a:r>
              <a:t>Also means without medical intervention a person is disqualified from legal gender change: the ‘doctor’ letter</a:t>
            </a:r>
          </a:p>
          <a:p>
            <a:pPr>
              <a:lnSpc>
                <a:spcPct val="150000"/>
              </a:lnSpc>
              <a:defRPr sz="2000"/>
            </a:pPr>
          </a:p>
          <a:p>
            <a:pPr>
              <a:lnSpc>
                <a:spcPct val="150000"/>
              </a:lnSpc>
              <a:defRPr sz="2000"/>
            </a:pPr>
            <a:r>
              <a:t>The CT prison/penis episode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lnSpc>
                <a:spcPct val="150000"/>
              </a:lnSpc>
              <a:defRPr sz="2000"/>
            </a:pPr>
            <a:r>
              <a:t>These are the  bodily changes:  secondary sex characteristics; things that happen in puberty</a:t>
            </a:r>
          </a:p>
          <a:p>
            <a:pPr>
              <a:lnSpc>
                <a:spcPct val="150000"/>
              </a:lnSpc>
              <a:defRPr sz="2000"/>
            </a:pPr>
            <a:r>
              <a:rPr u="sng"/>
              <a:t>The most important change is emotional and experiential</a:t>
            </a:r>
            <a:endParaRPr u="sng"/>
          </a:p>
          <a:p>
            <a:pPr>
              <a:lnSpc>
                <a:spcPct val="150000"/>
              </a:lnSpc>
              <a:defRPr sz="2000"/>
            </a:pPr>
            <a:r>
              <a:t>All trans experience confirms that a powerful (but not exclusive) pathway into authentic, existential gender experience is through the endocrine system</a:t>
            </a:r>
          </a:p>
          <a:p>
            <a:pPr>
              <a:lnSpc>
                <a:spcPct val="150000"/>
              </a:lnSpc>
              <a:defRPr sz="2000"/>
            </a:pPr>
            <a:r>
              <a:t>Taken as a whole, all the elements of one’s transition address and alleviate gender dysphoria</a:t>
            </a:r>
          </a:p>
          <a:p>
            <a:pPr>
              <a:lnSpc>
                <a:spcPct val="150000"/>
              </a:lnSpc>
              <a:defRPr sz="2000"/>
            </a:pPr>
          </a:p>
          <a:p>
            <a:pPr>
              <a:lnSpc>
                <a:spcPct val="150000"/>
              </a:lnSpc>
              <a:defRPr sz="2000"/>
            </a:pPr>
          </a:p>
          <a:p>
            <a:pPr>
              <a:lnSpc>
                <a:spcPct val="150000"/>
              </a:lnSpc>
              <a:defRPr sz="2000"/>
            </a:pPr>
            <a:r>
              <a:t>Parents react emotionally to HRT-they understand it’s big deal, but not perhaps in the best way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lnSpc>
                <a:spcPct val="150000"/>
              </a:lnSpc>
              <a:defRPr sz="2000"/>
            </a:pPr>
            <a:r>
              <a:t>Remember: Marked versus Unmarked</a:t>
            </a:r>
          </a:p>
          <a:p>
            <a:pPr>
              <a:lnSpc>
                <a:spcPct val="150000"/>
              </a:lnSpc>
              <a:defRPr sz="2000"/>
            </a:pPr>
            <a:r>
              <a:t>Differential reactions to trans women versus trans men: reflects underlying sexism</a:t>
            </a:r>
          </a:p>
          <a:p>
            <a:pPr>
              <a:lnSpc>
                <a:spcPct val="150000"/>
              </a:lnSpc>
              <a:defRPr sz="2000"/>
            </a:pPr>
            <a:r>
              <a:t>Trans women appear more radical because they challenge the dominant male norm, in addition to challenging cis normativity</a:t>
            </a:r>
          </a:p>
          <a:p>
            <a:pPr>
              <a:lnSpc>
                <a:spcPct val="150000"/>
              </a:lnSpc>
              <a:defRPr sz="2000"/>
            </a:pPr>
            <a:r>
              <a:t>As part of cis male fetishization of sex, trans women elicit complicated reactions and often arousals (the virtually universal experience of closeted trans women—the sexualization of their GD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lnSpc>
                <a:spcPct val="100000"/>
              </a:lnSpc>
            </a:pPr>
            <a:r>
              <a:t>The older model of a caretaker wife and provider husband:  under the best of circumstances a compassionate relationship—what about lack of seating of household, parenting chores?</a:t>
            </a:r>
          </a:p>
          <a:p>
            <a:pPr>
              <a:lnSpc>
                <a:spcPct val="100000"/>
              </a:lnSpc>
            </a:pPr>
          </a:p>
          <a:p>
            <a:pPr>
              <a:lnSpc>
                <a:spcPct val="100000"/>
              </a:lnSpc>
            </a:pPr>
            <a:r>
              <a:t>Adult attachment is mammalian: baked in a a deep and fundamental level of the brain</a:t>
            </a:r>
          </a:p>
          <a:p>
            <a:pPr>
              <a:lnSpc>
                <a:spcPct val="100000"/>
              </a:lnSpc>
            </a:pPr>
          </a:p>
          <a:p>
            <a:pPr>
              <a:lnSpc>
                <a:spcPct val="100000"/>
              </a:lnSpc>
            </a:pPr>
            <a:r>
              <a:t>Self expressive: Maslow hierarchy of needs—higher needs require satisfaction of lower needs.  Wealth and stronger social institutions led to emphasis on self discovery, self-esteem and personal growth</a:t>
            </a:r>
          </a:p>
          <a:p>
            <a:pPr>
              <a:lnSpc>
                <a:spcPct val="100000"/>
              </a:lnSpc>
            </a:pPr>
          </a:p>
          <a:p>
            <a:pPr>
              <a:lnSpc>
                <a:spcPct val="100000"/>
              </a:lnSpc>
            </a:pPr>
            <a:r>
              <a:t>21st century wives with 20th century husbands</a:t>
            </a:r>
          </a:p>
          <a:p>
            <a:pPr>
              <a:lnSpc>
                <a:spcPct val="100000"/>
              </a:lnSpc>
            </a:pPr>
          </a:p>
          <a:p>
            <a:pPr>
              <a:lnSpc>
                <a:spcPct val="100000"/>
              </a:lnSpc>
            </a:pPr>
            <a:r>
              <a:t>Unless the woman makes disruptive noise, men are happy with the more traditional partnership.</a:t>
            </a:r>
          </a:p>
          <a:p>
            <a:pPr>
              <a:lnSpc>
                <a:spcPct val="100000"/>
              </a:lnSpc>
            </a:pPr>
          </a:p>
          <a:p>
            <a:pPr>
              <a:lnSpc>
                <a:spcPct val="100000"/>
              </a:lnSpc>
            </a:pPr>
            <a:r>
              <a:t>They are however unhappy that their wives are unhappy and cannot figure about how to respond to make things better.</a:t>
            </a:r>
          </a:p>
          <a:p>
            <a:pPr>
              <a:lnSpc>
                <a:spcPct val="100000"/>
              </a:lnSpc>
            </a:pPr>
          </a:p>
          <a:p>
            <a:pPr>
              <a:lnSpc>
                <a:spcPct val="100000"/>
              </a:lnSpc>
            </a:pPr>
            <a:r>
              <a:t>If women back off they will inevitably remain resentful.   If men try to appease, women will correctly read it as mere expediency and inauthentic.  Plus, since men don’t have any deeper motivation the behaviors will not endure.</a:t>
            </a:r>
          </a:p>
          <a:p>
            <a:pPr>
              <a:lnSpc>
                <a:spcPct val="100000"/>
              </a:lnSpc>
            </a:pPr>
          </a:p>
          <a:p>
            <a:pPr>
              <a:lnSpc>
                <a:spcPct val="100000"/>
              </a:lnSpc>
            </a:pPr>
            <a:r>
              <a:t>Golden Rule: a reciprocal, interactional paradigm; worthy and worth adopting.</a:t>
            </a:r>
          </a:p>
          <a:p>
            <a:pPr>
              <a:lnSpc>
                <a:spcPct val="100000"/>
              </a:lnSpc>
            </a:pPr>
            <a:r>
              <a:t>My critique: a bit too transactional; more focus on self interest, how to get why I want, rather than on the wants and needs of the partner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lnSpc>
                <a:spcPct val="100000"/>
              </a:lnSpc>
              <a:defRPr sz="2000"/>
            </a:pPr>
            <a:r>
              <a:t>The Masai warrior example: what makes a good warrior? “ I will tell you what makes a great warrior:</a:t>
            </a:r>
          </a:p>
          <a:p>
            <a:pPr>
              <a:lnSpc>
                <a:spcPct val="100000"/>
              </a:lnSpc>
              <a:defRPr sz="2000"/>
            </a:pPr>
            <a:r>
              <a:t>when the moment calls for fierceness the good warrior is very ferocious; when the moment calls for kindness, the good warrior is utterly tender.  What makes a great  warrior is knowing which moment is which.”</a:t>
            </a:r>
          </a:p>
          <a:p>
            <a:pPr>
              <a:lnSpc>
                <a:spcPct val="100000"/>
              </a:lnSpc>
              <a:defRPr sz="2000"/>
            </a:pPr>
          </a:p>
          <a:p>
            <a:pPr>
              <a:lnSpc>
                <a:spcPct val="100000"/>
              </a:lnSpc>
              <a:defRPr sz="2000"/>
            </a:pPr>
            <a:r>
              <a:t>Disowning parts of the self; bifurcation; Manhood means clinging to one side and disowning the other</a:t>
            </a:r>
          </a:p>
          <a:p>
            <a:pPr>
              <a:lnSpc>
                <a:spcPct val="100000"/>
              </a:lnSpc>
              <a:defRPr sz="2000"/>
            </a:pPr>
          </a:p>
          <a:p>
            <a:pPr>
              <a:lnSpc>
                <a:spcPct val="100000"/>
              </a:lnSpc>
              <a:defRPr sz="2000"/>
            </a:pPr>
            <a:r>
              <a:t>Above surroundings: ecological attitudes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lnSpc>
                <a:spcPct val="100000"/>
              </a:lnSpc>
            </a:pPr>
            <a:r>
              <a:t>Men are more easily overcome by marital conflict than women</a:t>
            </a:r>
          </a:p>
          <a:p>
            <a:pPr>
              <a:lnSpc>
                <a:spcPct val="100000"/>
              </a:lnSpc>
            </a:pPr>
          </a:p>
          <a:p>
            <a:pPr>
              <a:lnSpc>
                <a:spcPct val="100000"/>
              </a:lnSpc>
            </a:pPr>
            <a:r>
              <a:t>Risk of  #MeToo viewing as punishment of a few bad actors: rather need to address the institutional factors that support these actions</a:t>
            </a:r>
          </a:p>
          <a:p>
            <a:pPr>
              <a:lnSpc>
                <a:spcPct val="100000"/>
              </a:lnSpc>
            </a:pPr>
          </a:p>
          <a:p>
            <a:pPr>
              <a:lnSpc>
                <a:spcPct val="100000"/>
              </a:lnSpc>
            </a:pPr>
            <a:r>
              <a:t>Men lead with grandiosity, struggle with covert shame/depression</a:t>
            </a:r>
          </a:p>
          <a:p>
            <a:pPr>
              <a:lnSpc>
                <a:spcPct val="100000"/>
              </a:lnSpc>
            </a:pPr>
          </a:p>
          <a:p>
            <a:pPr>
              <a:lnSpc>
                <a:spcPct val="100000"/>
              </a:lnSpc>
            </a:pPr>
            <a:r>
              <a:t>Manage covert depression through overworking, substance use, lashing out, withdrawal</a:t>
            </a:r>
          </a:p>
          <a:p>
            <a:pPr>
              <a:lnSpc>
                <a:spcPct val="100000"/>
              </a:lnSpc>
            </a:pPr>
          </a:p>
          <a:p>
            <a:pPr>
              <a:lnSpc>
                <a:spcPct val="100000"/>
              </a:lnSpc>
            </a:pPr>
            <a:r>
              <a:t>Feeling victimized,  men move from less than to better than: ‘offending from the victim position’</a:t>
            </a:r>
          </a:p>
          <a:p>
            <a:pPr>
              <a:lnSpc>
                <a:spcPct val="100000"/>
              </a:lnSpc>
            </a:pPr>
          </a:p>
          <a:p>
            <a:pPr>
              <a:lnSpc>
                <a:spcPct val="100000"/>
              </a:lnSpc>
            </a:pPr>
            <a:r>
              <a:t>Coming down from grandiosity involves “coming into shame”</a:t>
            </a:r>
          </a:p>
          <a:p>
            <a:pPr>
              <a:lnSpc>
                <a:spcPct val="100000"/>
              </a:lnSpc>
            </a:pPr>
          </a:p>
          <a:p>
            <a:pPr>
              <a:lnSpc>
                <a:spcPct val="100000"/>
              </a:lnSpc>
            </a:pPr>
            <a:r>
              <a:t>Men aren’t simply afraid of intimacy; they’re afraid of subjugation; </a:t>
            </a:r>
          </a:p>
          <a:p>
            <a:pPr>
              <a:lnSpc>
                <a:spcPct val="100000"/>
              </a:lnSpc>
            </a:pPr>
          </a:p>
          <a:p>
            <a:pPr>
              <a:lnSpc>
                <a:spcPct val="100000"/>
              </a:lnSpc>
            </a:pPr>
            <a:r>
              <a:t>Men’s healing focuses on reconnection</a:t>
            </a:r>
          </a:p>
          <a:p>
            <a:pPr>
              <a:lnSpc>
                <a:spcPct val="100000"/>
              </a:lnSpc>
            </a:pPr>
          </a:p>
          <a:p>
            <a:pPr>
              <a:lnSpc>
                <a:spcPct val="100000"/>
              </a:lnSpc>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lnSpc>
                <a:spcPct val="100000"/>
              </a:lnSpc>
              <a:defRPr sz="2000"/>
            </a:pPr>
            <a:r>
              <a:t>Edsall (NYT,1-19): The Fight Over Men is Shaping or Political Future</a:t>
            </a:r>
          </a:p>
          <a:p>
            <a:pPr>
              <a:lnSpc>
                <a:spcPct val="100000"/>
              </a:lnSpc>
              <a:defRPr sz="2000"/>
            </a:pPr>
            <a:r>
              <a:t>The predictable political fault lines: Women still have obstacles(D=73%,R+34%); done enough for women (D=26%,R=54%); changing gender roles improve marriage (D=47,R=26%)</a:t>
            </a:r>
          </a:p>
          <a:p>
            <a:pPr>
              <a:lnSpc>
                <a:spcPct val="100000"/>
              </a:lnSpc>
              <a:defRPr sz="2000"/>
            </a:pPr>
          </a:p>
          <a:p>
            <a:pPr>
              <a:lnSpc>
                <a:spcPct val="100000"/>
              </a:lnSpc>
              <a:defRPr sz="2000"/>
            </a:pPr>
            <a:r>
              <a:t>We know the voting patterns of men and women are dramatically divergent; what meaning for this topic </a:t>
            </a:r>
          </a:p>
          <a:p>
            <a:pPr>
              <a:lnSpc>
                <a:spcPct val="100000"/>
              </a:lnSpc>
              <a:defRPr sz="2000"/>
            </a:pPr>
          </a:p>
          <a:p>
            <a:pPr>
              <a:lnSpc>
                <a:spcPct val="100000"/>
              </a:lnSpc>
              <a:defRPr sz="2000"/>
            </a:pPr>
            <a:r>
              <a:t>The personal is political,” said the second-wavers. popularized by Carol Hanisch.1969) problems that seemed to be individual and petty — about sex, and relationships, and access to abortions, and domestic labor — were in fact systemic and political, and fundamental to the fight for women’s equality.</a:t>
            </a:r>
          </a:p>
          <a:p>
            <a:pPr>
              <a:lnSpc>
                <a:spcPct val="100000"/>
              </a:lnSpc>
              <a:defRPr sz="2000"/>
            </a:pPr>
          </a:p>
          <a:p>
            <a:pPr>
              <a:lnSpc>
                <a:spcPct val="100000"/>
              </a:lnSpc>
              <a:defRPr sz="2000"/>
            </a:pPr>
            <a:r>
              <a:t>Ability to generalize: Can we say: ‘Traditional Masculinity’  or ‘Transgender Experience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lnSpc>
                <a:spcPct val="100000"/>
              </a:lnSpc>
              <a:defRPr sz="2000"/>
            </a:pPr>
            <a:r>
              <a:t>“Queer’ is a reclaimed word: feel free to use it (as an adjective, not a noun, please)</a:t>
            </a:r>
          </a:p>
          <a:p>
            <a:pPr>
              <a:lnSpc>
                <a:spcPct val="100000"/>
              </a:lnSpc>
              <a:defRPr sz="2000"/>
            </a:pPr>
          </a:p>
          <a:p>
            <a:pPr>
              <a:lnSpc>
                <a:spcPct val="100000"/>
              </a:lnSpc>
              <a:defRPr sz="2000"/>
            </a:pPr>
            <a:r>
              <a:t>I don’t have explain the difference between sexual orientation and gender identity. Do I?</a:t>
            </a:r>
          </a:p>
          <a:p>
            <a:pPr>
              <a:lnSpc>
                <a:spcPct val="100000"/>
              </a:lnSpc>
              <a:defRPr sz="2000"/>
            </a:pPr>
          </a:p>
          <a:p>
            <a:pPr>
              <a:lnSpc>
                <a:spcPct val="100000"/>
              </a:lnSpc>
              <a:defRPr sz="2000"/>
            </a:pPr>
            <a:r>
              <a:t>Non-binary people have to truly ‘invent’ their gender identity—they have no ‘off the shelf’ version</a:t>
            </a:r>
          </a:p>
          <a:p>
            <a:pPr>
              <a:lnSpc>
                <a:spcPct val="100000"/>
              </a:lnSpc>
              <a:defRPr sz="2000"/>
            </a:pPr>
          </a:p>
          <a:p>
            <a:pPr>
              <a:lnSpc>
                <a:spcPct val="100000"/>
              </a:lnSpc>
              <a:defRPr sz="2000"/>
            </a:pPr>
            <a:r>
              <a:t>Non binary pronouns: they, them— we already often use these pronouns in a singular way without non-binary reference.  Grammarians please get over worrying about this!</a:t>
            </a:r>
          </a:p>
          <a:p>
            <a:pPr>
              <a:lnSpc>
                <a:spcPct val="100000"/>
              </a:lnSpc>
              <a:defRPr sz="2000"/>
            </a:pPr>
          </a:p>
          <a:p>
            <a:pPr>
              <a:lnSpc>
                <a:spcPct val="100000"/>
              </a:lnSpc>
              <a:defRPr sz="2000"/>
            </a:pPr>
            <a:r>
              <a:t>Judith Butler: gender as performativity—largely a philosophical argument, in keeping with Critical Theory—my view is this best describes gender role expression</a:t>
            </a:r>
          </a:p>
          <a:p>
            <a:pPr>
              <a:lnSpc>
                <a:spcPct val="100000"/>
              </a:lnSpc>
              <a:defRPr sz="2000"/>
            </a:pPr>
          </a:p>
          <a:p>
            <a:pPr>
              <a:lnSpc>
                <a:spcPct val="100000"/>
              </a:lnSpc>
              <a:defRPr sz="2000"/>
            </a:pPr>
            <a:r>
              <a:t>Butler’s goal is largely political; to be able say both sex and gender are effectively social constructions. This undercuts any efforts to privilege sexist viewpoints, insure civil liberties, etc</a:t>
            </a:r>
          </a:p>
          <a:p>
            <a:pPr>
              <a:lnSpc>
                <a:spcPct val="100000"/>
              </a:lnSpc>
              <a:defRPr sz="2000"/>
            </a:pPr>
          </a:p>
          <a:p>
            <a:pPr>
              <a:lnSpc>
                <a:spcPct val="100000"/>
              </a:lnSpc>
              <a:defRPr sz="2000"/>
            </a:pPr>
            <a:r>
              <a:t>Intersectionality: race is the most powerful dimension for marginalization.  I will talk about race  and privilege today, oh yeah!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From linguistics, one kind of explanation of how discrimination, dominance and exclusion come to be. A better explanation than Original Sin or a domination gene.</a:t>
            </a:r>
          </a:p>
          <a:p>
            <a:pPr/>
          </a:p>
          <a:p>
            <a:pPr/>
            <a:r>
              <a:t>Physicians/psychiatrists refer to a mental status exam as ‘unremarkable’ </a:t>
            </a:r>
          </a:p>
          <a:p>
            <a:pPr/>
          </a:p>
          <a:p>
            <a:pPr/>
            <a:r>
              <a:t>The group that does the marking of a marginalized group drives this process:</a:t>
            </a:r>
          </a:p>
          <a:p>
            <a:pPr/>
            <a:r>
              <a:t>	whites mark blacks</a:t>
            </a:r>
          </a:p>
          <a:p>
            <a:pPr/>
            <a:r>
              <a:t>	men mark women</a:t>
            </a:r>
          </a:p>
          <a:p>
            <a:pPr/>
            <a:r>
              <a:t>	cis people mark trans people</a:t>
            </a:r>
          </a:p>
          <a:p>
            <a:pPr/>
            <a:r>
              <a:t>	straight people mark gay people</a:t>
            </a:r>
          </a:p>
          <a:p>
            <a:pPr/>
            <a:r>
              <a:t>	Christians mark Muslims (in Western Xian countries)</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lnSpc>
                <a:spcPct val="100000"/>
              </a:lnSpc>
            </a:pPr>
            <a:r>
              <a:t>Shame and its analog, grandiosity derive from </a:t>
            </a:r>
            <a:r>
              <a:rPr u="sng"/>
              <a:t>emotional fragility:</a:t>
            </a:r>
            <a:r>
              <a:t> an insufficient sense of consolidated and grounded self hood.</a:t>
            </a:r>
          </a:p>
          <a:p>
            <a:pPr>
              <a:lnSpc>
                <a:spcPct val="100000"/>
              </a:lnSpc>
            </a:pPr>
          </a:p>
          <a:p>
            <a:pPr>
              <a:lnSpc>
                <a:spcPct val="100000"/>
              </a:lnSpc>
            </a:pPr>
            <a:r>
              <a:t>In other language, an outcome of psychological impairments to the ‘soul’</a:t>
            </a:r>
          </a:p>
          <a:p>
            <a:pPr>
              <a:lnSpc>
                <a:spcPct val="100000"/>
              </a:lnSpc>
            </a:pPr>
          </a:p>
          <a:p>
            <a:pPr>
              <a:lnSpc>
                <a:spcPct val="100000"/>
              </a:lnSpc>
            </a:pPr>
            <a:r>
              <a:t>Bifurcations of the self, the loss of wholeness and unity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lnSpc>
                <a:spcPct val="100000"/>
              </a:lnSpc>
            </a:pPr>
            <a:r>
              <a:t>Robin Diangelo: “White Fragility—Why It’s So Hard for White People To Talk About Racism” (2018)</a:t>
            </a:r>
          </a:p>
          <a:p>
            <a:pPr>
              <a:lnSpc>
                <a:spcPct val="100000"/>
              </a:lnSpc>
            </a:pPr>
          </a:p>
          <a:p>
            <a:pPr>
              <a:lnSpc>
                <a:spcPct val="100000"/>
              </a:lnSpc>
            </a:pPr>
            <a:r>
              <a:t>Paul of Tarsus: full of smug self consciousness and a confident worldview regarding  what I think of know about race</a:t>
            </a:r>
          </a:p>
          <a:p>
            <a:pPr>
              <a:lnSpc>
                <a:spcPct val="100000"/>
              </a:lnSpc>
            </a:pPr>
          </a:p>
          <a:p>
            <a:pPr>
              <a:lnSpc>
                <a:spcPct val="100000"/>
              </a:lnSpc>
            </a:pPr>
            <a:r>
              <a:t>‘Nice’ white people: liberal, progressive, not bigots, white supremacists, Charlottesville types</a:t>
            </a:r>
          </a:p>
          <a:p>
            <a:pPr>
              <a:lnSpc>
                <a:spcPct val="100000"/>
              </a:lnSpc>
            </a:pPr>
          </a:p>
          <a:p>
            <a:pPr>
              <a:lnSpc>
                <a:spcPct val="100000"/>
              </a:lnSpc>
            </a:pPr>
            <a:r>
              <a:t>White fragility follows from whites being unable to recognize and accept the structural and systemic aspects of racism, which are not necessarily based on individual actions or attitudes</a:t>
            </a:r>
          </a:p>
          <a:p>
            <a:pPr>
              <a:lnSpc>
                <a:spcPct val="100000"/>
              </a:lnSpc>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lnSpc>
                <a:spcPct val="100000"/>
              </a:lnSpc>
            </a:pPr>
            <a:r>
              <a:t>White fragility is an example of the experience of shame catapulting a person to defensive, condescending grandiosity to avoid the pain of acknowledging shame</a:t>
            </a:r>
          </a:p>
          <a:p>
            <a:pPr>
              <a:lnSpc>
                <a:spcPct val="100000"/>
              </a:lnSpc>
            </a:pPr>
          </a:p>
          <a:p>
            <a:pPr>
              <a:lnSpc>
                <a:spcPct val="100000"/>
              </a:lnSpc>
            </a:pPr>
            <a:r>
              <a:t>Color Blind: “i don’t see race or color—I treat everyone the same</a:t>
            </a:r>
          </a:p>
          <a:p>
            <a:pPr>
              <a:lnSpc>
                <a:spcPct val="100000"/>
              </a:lnSpc>
            </a:pPr>
          </a:p>
          <a:p>
            <a:pPr>
              <a:lnSpc>
                <a:spcPct val="100000"/>
              </a:lnSpc>
            </a:pPr>
            <a:r>
              <a:t>Color Celebrate: I value black people; I have friends or family who are of color; I admire and am impressed by the black people I know or see in the culture</a:t>
            </a:r>
          </a:p>
          <a:p>
            <a:pPr>
              <a:lnSpc>
                <a:spcPct val="100000"/>
              </a:lnSpc>
            </a:pPr>
          </a:p>
          <a:p>
            <a:pPr>
              <a:lnSpc>
                <a:spcPct val="100000"/>
              </a:lnSpc>
            </a:pPr>
            <a:r>
              <a:t>The good—bad binary: the good news is that our racism does not make us morally bad; it makes of people who need to accept responsibility for our role in racist culture and tells us to be humble and open to learning while acknowledging uncomfortable truths about our racist society.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Please remember the tone and substance of this response.  It will return when we discuss reparative work around gender and masculinity</a:t>
            </a:r>
          </a:p>
          <a:p>
            <a:pPr/>
          </a:p>
          <a:p>
            <a:pPr/>
            <a:r>
              <a:t>Dan Harper apology: a gendered example of accountability and saying in shame rather than moving to grandiosity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lnSpc>
                <a:spcPct val="100000"/>
              </a:lnSpc>
              <a:defRPr sz="2000"/>
            </a:pPr>
            <a:r>
              <a:t>David French (national Review): APA discounts traditional male positives: ‘grown man’ — physically and mentally tough, rise to a physical challenge, show leadership under stress (a deeply felt need), and able exhibit self control (push back against stoicism) </a:t>
            </a:r>
          </a:p>
          <a:p>
            <a:pPr>
              <a:lnSpc>
                <a:spcPct val="100000"/>
              </a:lnSpc>
              <a:defRPr sz="2000"/>
            </a:pPr>
          </a:p>
          <a:p>
            <a:pPr>
              <a:lnSpc>
                <a:spcPct val="100000"/>
              </a:lnSpc>
              <a:defRPr sz="2000"/>
            </a:pPr>
            <a:r>
              <a:t>Agrees men are not doing well; claims the cause is the suppression of essential male nature. Men are not allowed ‘to be yourself’.</a:t>
            </a:r>
          </a:p>
          <a:p>
            <a:pPr>
              <a:lnSpc>
                <a:spcPct val="100000"/>
              </a:lnSpc>
              <a:defRPr sz="2000"/>
            </a:pPr>
          </a:p>
          <a:p>
            <a:pPr>
              <a:lnSpc>
                <a:spcPct val="100000"/>
              </a:lnSpc>
              <a:defRPr sz="2000"/>
            </a:pPr>
            <a:r>
              <a:t>Also a new economy that doesn’t naturally favor physical strength and physical courage. </a:t>
            </a:r>
          </a:p>
          <a:p>
            <a:pPr>
              <a:lnSpc>
                <a:spcPct val="100000"/>
              </a:lnSpc>
              <a:defRPr sz="2000"/>
            </a:pPr>
          </a:p>
          <a:p>
            <a:pPr>
              <a:lnSpc>
                <a:spcPct val="100000"/>
              </a:lnSpc>
              <a:defRPr sz="2000"/>
            </a:pPr>
            <a:r>
              <a:t>Acknowledges some fathers are cruelty as a teaching tool; others are intolerant of differences; reject or bully boys who don’t measure up to masculine norms</a:t>
            </a:r>
          </a:p>
          <a:p>
            <a:pPr>
              <a:lnSpc>
                <a:spcPct val="100000"/>
              </a:lnSpc>
              <a:defRPr sz="2000"/>
            </a:pPr>
          </a:p>
          <a:p>
            <a:pPr>
              <a:lnSpc>
                <a:spcPct val="100000"/>
              </a:lnSpc>
              <a:defRPr sz="2000"/>
            </a:pPr>
            <a:r>
              <a:t>Takes inherent characteristics: aggression, sense of adventure,  default physical strength — shaping them toward virtuous ends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578099" y="5991225"/>
            <a:ext cx="7848602" cy="469900"/>
          </a:xfrm>
          <a:prstGeom prst="rect">
            <a:avLst/>
          </a:prstGeom>
        </p:spPr>
        <p:txBody>
          <a:bodyPr>
            <a:spAutoFit/>
          </a:bodyPr>
          <a:lstStyle>
            <a:lvl1pPr>
              <a:defRPr b="1" sz="26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2578099" y="4346575"/>
            <a:ext cx="7848602" cy="660401"/>
          </a:xfrm>
          <a:prstGeom prst="rect">
            <a:avLst/>
          </a:prstGeom>
        </p:spPr>
        <p:txBody>
          <a:bodyPr anchor="ctr">
            <a:spAutoFit/>
          </a:bodyPr>
          <a:lstStyle>
            <a:lvl1pPr>
              <a:spcBef>
                <a:spcPts val="2400"/>
              </a:spcBef>
              <a:defRPr sz="3800"/>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1625599" y="1219199"/>
            <a:ext cx="9753602" cy="7315201"/>
          </a:xfrm>
          <a:prstGeom prst="rect">
            <a:avLst/>
          </a:prstGeom>
        </p:spPr>
        <p:txBody>
          <a:bodyPr lIns="91439" tIns="45719" rIns="91439" bIns="45719">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2825749" y="1695449"/>
            <a:ext cx="7334251" cy="4438652"/>
          </a:xfrm>
          <a:prstGeom prst="rect">
            <a:avLst/>
          </a:prstGeom>
        </p:spPr>
        <p:txBody>
          <a:bodyPr lIns="91439" tIns="45719" rIns="91439" bIns="45719">
            <a:noAutofit/>
          </a:bodyPr>
          <a:lstStyle/>
          <a:p>
            <a:pPr/>
          </a:p>
        </p:txBody>
      </p:sp>
      <p:sp>
        <p:nvSpPr>
          <p:cNvPr id="21" name="Title Text"/>
          <p:cNvSpPr txBox="1"/>
          <p:nvPr>
            <p:ph type="title"/>
          </p:nvPr>
        </p:nvSpPr>
        <p:spPr>
          <a:xfrm>
            <a:off x="2578099" y="6257925"/>
            <a:ext cx="7848602" cy="1066801"/>
          </a:xfrm>
          <a:prstGeom prst="rect">
            <a:avLst/>
          </a:prstGeom>
        </p:spPr>
        <p:txBody>
          <a:bodyPr/>
          <a:lstStyle/>
          <a:p>
            <a:pPr/>
            <a:r>
              <a:t>Title Text</a:t>
            </a:r>
          </a:p>
        </p:txBody>
      </p:sp>
      <p:sp>
        <p:nvSpPr>
          <p:cNvPr id="22" name="Body Level One…"/>
          <p:cNvSpPr txBox="1"/>
          <p:nvPr>
            <p:ph type="body" sz="quarter" idx="1"/>
          </p:nvPr>
        </p:nvSpPr>
        <p:spPr>
          <a:xfrm>
            <a:off x="2578099" y="7362825"/>
            <a:ext cx="7848602" cy="914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578099" y="3638550"/>
            <a:ext cx="7848602" cy="2476501"/>
          </a:xfrm>
          <a:prstGeom prst="rect">
            <a:avLst/>
          </a:prstGeom>
        </p:spPr>
        <p:txBody>
          <a:bodyPr anchor="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quarter" idx="13"/>
          </p:nvPr>
        </p:nvSpPr>
        <p:spPr>
          <a:xfrm>
            <a:off x="6664325" y="1790699"/>
            <a:ext cx="4000501" cy="6181727"/>
          </a:xfrm>
          <a:prstGeom prst="rect">
            <a:avLst/>
          </a:prstGeom>
        </p:spPr>
        <p:txBody>
          <a:bodyPr lIns="91439" tIns="45719" rIns="91439" bIns="45719">
            <a:noAutofit/>
          </a:bodyPr>
          <a:lstStyle/>
          <a:p>
            <a:pPr/>
          </a:p>
        </p:txBody>
      </p:sp>
      <p:sp>
        <p:nvSpPr>
          <p:cNvPr id="39" name="Title Text"/>
          <p:cNvSpPr txBox="1"/>
          <p:nvPr>
            <p:ph type="title"/>
          </p:nvPr>
        </p:nvSpPr>
        <p:spPr>
          <a:xfrm>
            <a:off x="2339974" y="1790699"/>
            <a:ext cx="4000502" cy="3000376"/>
          </a:xfrm>
          <a:prstGeom prst="rect">
            <a:avLst/>
          </a:prstGeom>
        </p:spPr>
        <p:txBody>
          <a:bodyPr/>
          <a:lstStyle>
            <a:lvl1pPr>
              <a:defRPr sz="5800"/>
            </a:lvl1pPr>
          </a:lstStyle>
          <a:p>
            <a:pPr/>
            <a:r>
              <a:t>Title Text</a:t>
            </a:r>
          </a:p>
        </p:txBody>
      </p:sp>
      <p:sp>
        <p:nvSpPr>
          <p:cNvPr id="40" name="Body Level One…"/>
          <p:cNvSpPr txBox="1"/>
          <p:nvPr>
            <p:ph type="body" sz="quarter" idx="1"/>
          </p:nvPr>
        </p:nvSpPr>
        <p:spPr>
          <a:xfrm>
            <a:off x="2339974" y="4972050"/>
            <a:ext cx="4000502" cy="30003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39974" y="1523999"/>
            <a:ext cx="8324852" cy="1590676"/>
          </a:xfrm>
          <a:prstGeom prst="rect">
            <a:avLst/>
          </a:prstGeom>
        </p:spPr>
        <p:txBody>
          <a:bodyPr anchor="ctr"/>
          <a:lstStyle/>
          <a:p>
            <a:pPr/>
            <a:r>
              <a:t>Title Text</a:t>
            </a:r>
          </a:p>
        </p:txBody>
      </p:sp>
      <p:sp>
        <p:nvSpPr>
          <p:cNvPr id="49" name="Slide Number"/>
          <p:cNvSpPr txBox="1"/>
          <p:nvPr>
            <p:ph type="sldNum" sz="quarter" idx="2"/>
          </p:nvPr>
        </p:nvSpPr>
        <p:spPr>
          <a:xfrm>
            <a:off x="6340208" y="8121650"/>
            <a:ext cx="314859" cy="317500"/>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39974" y="1523999"/>
            <a:ext cx="8324852" cy="1590676"/>
          </a:xfrm>
          <a:prstGeom prst="rect">
            <a:avLst/>
          </a:prstGeom>
        </p:spPr>
        <p:txBody>
          <a:bodyPr anchor="ctr"/>
          <a:lstStyle/>
          <a:p>
            <a:pPr/>
            <a:r>
              <a:t>Title Text</a:t>
            </a:r>
          </a:p>
        </p:txBody>
      </p:sp>
      <p:sp>
        <p:nvSpPr>
          <p:cNvPr id="57" name="Body Level One…"/>
          <p:cNvSpPr txBox="1"/>
          <p:nvPr>
            <p:ph type="body" sz="half" idx="1"/>
          </p:nvPr>
        </p:nvSpPr>
        <p:spPr>
          <a:xfrm>
            <a:off x="2339974" y="3162300"/>
            <a:ext cx="8324852" cy="4714876"/>
          </a:xfrm>
          <a:prstGeom prst="rect">
            <a:avLst/>
          </a:prstGeom>
        </p:spPr>
        <p:txBody>
          <a:bodyPr anchor="ctr"/>
          <a:lstStyle>
            <a:lvl1pPr marL="433136" indent="-433136" algn="l">
              <a:spcBef>
                <a:spcPts val="4200"/>
              </a:spcBef>
              <a:buSzPct val="75000"/>
              <a:buChar char="•"/>
              <a:defRPr sz="3600"/>
            </a:lvl1pPr>
            <a:lvl2pPr marL="890336" indent="-433136" algn="l">
              <a:spcBef>
                <a:spcPts val="4200"/>
              </a:spcBef>
              <a:buSzPct val="75000"/>
              <a:buChar char="•"/>
              <a:defRPr sz="3600"/>
            </a:lvl2pPr>
            <a:lvl3pPr marL="1347536" indent="-433136" algn="l">
              <a:spcBef>
                <a:spcPts val="4200"/>
              </a:spcBef>
              <a:buSzPct val="75000"/>
              <a:buChar char="•"/>
              <a:defRPr sz="3600"/>
            </a:lvl3pPr>
            <a:lvl4pPr marL="1804736" indent="-433136" algn="l">
              <a:spcBef>
                <a:spcPts val="4200"/>
              </a:spcBef>
              <a:buSzPct val="75000"/>
              <a:buChar char="•"/>
              <a:defRPr sz="3600"/>
            </a:lvl4pPr>
            <a:lvl5pPr marL="2261936" indent="-433136" algn="l">
              <a:spcBef>
                <a:spcPts val="4200"/>
              </a:spcBef>
              <a:buSzPct val="75000"/>
              <a:buChar char="•"/>
              <a:defRPr sz="36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6664325" y="3162299"/>
            <a:ext cx="4000501" cy="4714877"/>
          </a:xfrm>
          <a:prstGeom prst="rect">
            <a:avLst/>
          </a:prstGeom>
        </p:spPr>
        <p:txBody>
          <a:bodyPr lIns="91439" tIns="45719" rIns="91439" bIns="45719">
            <a:noAutofit/>
          </a:bodyPr>
          <a:lstStyle/>
          <a:p>
            <a:pPr/>
          </a:p>
        </p:txBody>
      </p:sp>
      <p:sp>
        <p:nvSpPr>
          <p:cNvPr id="66" name="Title Text"/>
          <p:cNvSpPr txBox="1"/>
          <p:nvPr>
            <p:ph type="title"/>
          </p:nvPr>
        </p:nvSpPr>
        <p:spPr>
          <a:xfrm>
            <a:off x="2339974" y="1523999"/>
            <a:ext cx="8324852" cy="1590676"/>
          </a:xfrm>
          <a:prstGeom prst="rect">
            <a:avLst/>
          </a:prstGeom>
        </p:spPr>
        <p:txBody>
          <a:bodyPr anchor="ctr"/>
          <a:lstStyle/>
          <a:p>
            <a:pPr/>
            <a:r>
              <a:t>Title Text</a:t>
            </a:r>
          </a:p>
        </p:txBody>
      </p:sp>
      <p:sp>
        <p:nvSpPr>
          <p:cNvPr id="67" name="Body Level One…"/>
          <p:cNvSpPr txBox="1"/>
          <p:nvPr>
            <p:ph type="body" sz="quarter" idx="1"/>
          </p:nvPr>
        </p:nvSpPr>
        <p:spPr>
          <a:xfrm>
            <a:off x="2339974" y="3162300"/>
            <a:ext cx="4000502" cy="4714876"/>
          </a:xfrm>
          <a:prstGeom prst="rect">
            <a:avLst/>
          </a:prstGeom>
        </p:spPr>
        <p:txBody>
          <a:bodyPr anchor="ctr"/>
          <a:lstStyle>
            <a:lvl1pPr marL="353785" indent="-353785" algn="l">
              <a:spcBef>
                <a:spcPts val="3800"/>
              </a:spcBef>
              <a:buSzPct val="75000"/>
              <a:buChar char="•"/>
              <a:defRPr sz="2600"/>
            </a:lvl1pPr>
            <a:lvl2pPr marL="734785" indent="-353785" algn="l">
              <a:spcBef>
                <a:spcPts val="3800"/>
              </a:spcBef>
              <a:buSzPct val="75000"/>
              <a:buChar char="•"/>
              <a:defRPr sz="2600"/>
            </a:lvl2pPr>
            <a:lvl3pPr marL="1115785" indent="-353785" algn="l">
              <a:spcBef>
                <a:spcPts val="3800"/>
              </a:spcBef>
              <a:buSzPct val="75000"/>
              <a:buChar char="•"/>
              <a:defRPr sz="2600"/>
            </a:lvl3pPr>
            <a:lvl4pPr marL="1496785" indent="-353785" algn="l">
              <a:spcBef>
                <a:spcPts val="3800"/>
              </a:spcBef>
              <a:buSzPct val="75000"/>
              <a:buChar char="•"/>
              <a:defRPr sz="2600"/>
            </a:lvl4pPr>
            <a:lvl5pPr marL="1877785" indent="-353785" algn="l">
              <a:spcBef>
                <a:spcPts val="3800"/>
              </a:spcBef>
              <a:buSzPct val="75000"/>
              <a:buChar char="•"/>
              <a:defRPr sz="26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half" idx="1"/>
          </p:nvPr>
        </p:nvSpPr>
        <p:spPr>
          <a:xfrm>
            <a:off x="2339974" y="2171699"/>
            <a:ext cx="8324852" cy="5410202"/>
          </a:xfrm>
          <a:prstGeom prst="rect">
            <a:avLst/>
          </a:prstGeom>
        </p:spPr>
        <p:txBody>
          <a:bodyPr anchor="ctr"/>
          <a:lstStyle>
            <a:lvl1pPr marL="433136" indent="-433136" algn="l">
              <a:spcBef>
                <a:spcPts val="4200"/>
              </a:spcBef>
              <a:buSzPct val="75000"/>
              <a:buChar char="•"/>
              <a:defRPr sz="3600"/>
            </a:lvl1pPr>
            <a:lvl2pPr marL="890336" indent="-433136" algn="l">
              <a:spcBef>
                <a:spcPts val="4200"/>
              </a:spcBef>
              <a:buSzPct val="75000"/>
              <a:buChar char="•"/>
              <a:defRPr sz="3600"/>
            </a:lvl2pPr>
            <a:lvl3pPr marL="1347536" indent="-433136" algn="l">
              <a:spcBef>
                <a:spcPts val="4200"/>
              </a:spcBef>
              <a:buSzPct val="75000"/>
              <a:buChar char="•"/>
              <a:defRPr sz="3600"/>
            </a:lvl3pPr>
            <a:lvl4pPr marL="1804736" indent="-433136" algn="l">
              <a:spcBef>
                <a:spcPts val="4200"/>
              </a:spcBef>
              <a:buSzPct val="75000"/>
              <a:buChar char="•"/>
              <a:defRPr sz="3600"/>
            </a:lvl4pPr>
            <a:lvl5pPr marL="2261936" indent="-433136" algn="l">
              <a:spcBef>
                <a:spcPts val="4200"/>
              </a:spcBef>
              <a:buSzPct val="75000"/>
              <a:buChar char="•"/>
              <a:defRPr sz="36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64325" y="5038725"/>
            <a:ext cx="4000501" cy="2924176"/>
          </a:xfrm>
          <a:prstGeom prst="rect">
            <a:avLst/>
          </a:prstGeom>
        </p:spPr>
        <p:txBody>
          <a:bodyPr lIns="91439" tIns="45719" rIns="91439" bIns="45719">
            <a:noAutofit/>
          </a:bodyPr>
          <a:lstStyle/>
          <a:p>
            <a:pPr/>
          </a:p>
        </p:txBody>
      </p:sp>
      <p:sp>
        <p:nvSpPr>
          <p:cNvPr id="84" name="Image"/>
          <p:cNvSpPr/>
          <p:nvPr>
            <p:ph type="pic" sz="quarter" idx="14"/>
          </p:nvPr>
        </p:nvSpPr>
        <p:spPr>
          <a:xfrm>
            <a:off x="6664325" y="1790699"/>
            <a:ext cx="4000501" cy="2924176"/>
          </a:xfrm>
          <a:prstGeom prst="rect">
            <a:avLst/>
          </a:prstGeom>
        </p:spPr>
        <p:txBody>
          <a:bodyPr lIns="91439" tIns="45719" rIns="91439" bIns="45719">
            <a:noAutofit/>
          </a:bodyPr>
          <a:lstStyle/>
          <a:p>
            <a:pPr/>
          </a:p>
        </p:txBody>
      </p:sp>
      <p:sp>
        <p:nvSpPr>
          <p:cNvPr id="85" name="Image"/>
          <p:cNvSpPr/>
          <p:nvPr>
            <p:ph type="pic" sz="quarter" idx="15"/>
          </p:nvPr>
        </p:nvSpPr>
        <p:spPr>
          <a:xfrm>
            <a:off x="2339974" y="1791362"/>
            <a:ext cx="4000502" cy="6172202"/>
          </a:xfrm>
          <a:prstGeom prst="rect">
            <a:avLst/>
          </a:prstGeom>
        </p:spPr>
        <p:txBody>
          <a:bodyPr lIns="91439" tIns="45719" rIns="91439" bIns="45719">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2578099" y="2447924"/>
            <a:ext cx="7848602" cy="24765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Title Text</a:t>
            </a:r>
          </a:p>
        </p:txBody>
      </p:sp>
      <p:sp>
        <p:nvSpPr>
          <p:cNvPr id="3" name="Body Level One…"/>
          <p:cNvSpPr txBox="1"/>
          <p:nvPr>
            <p:ph type="body" idx="1"/>
          </p:nvPr>
        </p:nvSpPr>
        <p:spPr>
          <a:xfrm>
            <a:off x="2578099" y="4991100"/>
            <a:ext cx="7848602" cy="84772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40208" y="8153400"/>
            <a:ext cx="314859" cy="317500"/>
          </a:xfrm>
          <a:prstGeom prst="rect">
            <a:avLst/>
          </a:prstGeom>
          <a:ln w="3175">
            <a:miter lim="400000"/>
          </a:ln>
        </p:spPr>
        <p:txBody>
          <a:bodyPr wrap="none" lIns="38100" tIns="38100" rIns="38100" bIns="38100">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FFFFFF"/>
          </a:solidFill>
          <a:uFillTx/>
          <a:latin typeface="+mn-lt"/>
          <a:ea typeface="+mn-ea"/>
          <a:cs typeface="+mn-cs"/>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5pPr>
      <a:lvl6pPr marL="0" marR="0" indent="35560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6pPr>
      <a:lvl7pPr marL="0" marR="0" indent="71120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7pPr>
      <a:lvl8pPr marL="0" marR="0" indent="106680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8pPr>
      <a:lvl9pPr marL="0" marR="0" indent="1422400" algn="ctr" defTabSz="584200" rtl="0" latinLnBrk="0">
        <a:lnSpc>
          <a:spcPct val="100000"/>
        </a:lnSpc>
        <a:spcBef>
          <a:spcPts val="0"/>
        </a:spcBef>
        <a:spcAft>
          <a:spcPts val="0"/>
        </a:spcAft>
        <a:buClrTx/>
        <a:buSzTx/>
        <a:buFontTx/>
        <a:buNone/>
        <a:tabLst/>
        <a:defRPr b="0" baseline="0" cap="none" i="0" spc="0" strike="noStrike" sz="3000" u="none">
          <a:ln>
            <a:noFill/>
          </a:ln>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www.psychologytoday.com/us/basics/self-control"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merriam-webster.com/dictionary/cisgender"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 View from the Trans* Bridge:…"/>
          <p:cNvSpPr txBox="1"/>
          <p:nvPr>
            <p:ph type="ctrTitle"/>
          </p:nvPr>
        </p:nvSpPr>
        <p:spPr>
          <a:xfrm>
            <a:off x="2030385" y="2181433"/>
            <a:ext cx="8944029" cy="2476501"/>
          </a:xfrm>
          <a:prstGeom prst="rect">
            <a:avLst/>
          </a:prstGeom>
        </p:spPr>
        <p:txBody>
          <a:bodyPr anchor="ctr"/>
          <a:lstStyle/>
          <a:p>
            <a:pPr defTabSz="321310">
              <a:defRPr sz="4400">
                <a:solidFill>
                  <a:srgbClr val="EAFF47"/>
                </a:solidFill>
                <a:latin typeface="Trebuchet MS"/>
                <a:ea typeface="Trebuchet MS"/>
                <a:cs typeface="Trebuchet MS"/>
                <a:sym typeface="Trebuchet MS"/>
              </a:defRPr>
            </a:pPr>
            <a:r>
              <a:t>A View from the Trans* Bridge:</a:t>
            </a:r>
          </a:p>
          <a:p>
            <a:pPr defTabSz="321310">
              <a:defRPr sz="3850">
                <a:solidFill>
                  <a:srgbClr val="EAFF47"/>
                </a:solidFill>
                <a:latin typeface="Trebuchet MS"/>
                <a:ea typeface="Trebuchet MS"/>
                <a:cs typeface="Trebuchet MS"/>
                <a:sym typeface="Trebuchet MS"/>
              </a:defRPr>
            </a:pPr>
          </a:p>
          <a:p>
            <a:pPr defTabSz="321310">
              <a:defRPr sz="3850">
                <a:solidFill>
                  <a:srgbClr val="EAFF47"/>
                </a:solidFill>
                <a:latin typeface="Trebuchet MS"/>
                <a:ea typeface="Trebuchet MS"/>
                <a:cs typeface="Trebuchet MS"/>
                <a:sym typeface="Trebuchet MS"/>
              </a:defRPr>
            </a:pPr>
            <a:r>
              <a:t>New Understandings of Gender for Everyone</a:t>
            </a:r>
          </a:p>
        </p:txBody>
      </p:sp>
      <p:sp>
        <p:nvSpPr>
          <p:cNvPr id="120" name="Reunion 2019: Michelle Dayna Allison LMFT, Class of 1964"/>
          <p:cNvSpPr txBox="1"/>
          <p:nvPr>
            <p:ph type="subTitle" sz="quarter" idx="1"/>
          </p:nvPr>
        </p:nvSpPr>
        <p:spPr>
          <a:xfrm>
            <a:off x="1663312" y="6541181"/>
            <a:ext cx="9678176" cy="1633721"/>
          </a:xfrm>
          <a:prstGeom prst="rect">
            <a:avLst/>
          </a:prstGeom>
        </p:spPr>
        <p:txBody>
          <a:bodyPr anchor="ctr"/>
          <a:lstStyle>
            <a:lvl1pPr>
              <a:defRPr i="1" sz="3800">
                <a:solidFill>
                  <a:srgbClr val="D6FB18"/>
                </a:solidFill>
                <a:latin typeface="Trebuchet MS"/>
                <a:ea typeface="Trebuchet MS"/>
                <a:cs typeface="Trebuchet MS"/>
                <a:sym typeface="Trebuchet MS"/>
              </a:defRPr>
            </a:lvl1pPr>
          </a:lstStyle>
          <a:p>
            <a:pPr/>
            <a:r>
              <a:t>Reunion 2019: Michelle Dayna Allison LMFT, Class of 1964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PA (2018): Guidelines for Treatment of Men and Boys…"/>
          <p:cNvSpPr txBox="1"/>
          <p:nvPr/>
        </p:nvSpPr>
        <p:spPr>
          <a:xfrm>
            <a:off x="649580" y="212804"/>
            <a:ext cx="11705640" cy="109347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7200">
              <a:defRPr i="1">
                <a:solidFill>
                  <a:srgbClr val="D6FB18"/>
                </a:solidFill>
                <a:latin typeface="Trebuchet MS"/>
                <a:ea typeface="Trebuchet MS"/>
                <a:cs typeface="Trebuchet MS"/>
                <a:sym typeface="Trebuchet MS"/>
              </a:defRPr>
            </a:pPr>
            <a:r>
              <a:t>APA (2018): Guidelines for Treatment of Men and Boys</a:t>
            </a:r>
          </a:p>
          <a:p>
            <a:pPr algn="l" defTabSz="457200">
              <a:defRPr i="1" sz="3400">
                <a:solidFill>
                  <a:srgbClr val="D6FB18"/>
                </a:solidFill>
                <a:latin typeface="Trebuchet MS"/>
                <a:ea typeface="Trebuchet MS"/>
                <a:cs typeface="Trebuchet MS"/>
                <a:sym typeface="Trebuchet MS"/>
              </a:defRPr>
            </a:pPr>
          </a:p>
          <a:p>
            <a:pPr algn="l" defTabSz="457200">
              <a:defRPr i="1" sz="3400">
                <a:solidFill>
                  <a:srgbClr val="D6FB18"/>
                </a:solidFill>
                <a:latin typeface="Trebuchet MS"/>
                <a:ea typeface="Trebuchet MS"/>
                <a:cs typeface="Trebuchet MS"/>
                <a:sym typeface="Trebuchet MS"/>
              </a:defRPr>
            </a:pPr>
            <a:r>
              <a:t>defines‘Traditional’ Masculinity’</a:t>
            </a:r>
          </a:p>
          <a:p>
            <a:pPr algn="l" defTabSz="457200">
              <a:defRPr sz="3200">
                <a:solidFill>
                  <a:srgbClr val="333333"/>
                </a:solidFill>
                <a:latin typeface="Helvetica"/>
                <a:ea typeface="Helvetica"/>
                <a:cs typeface="Helvetica"/>
                <a:sym typeface="Helvetica"/>
              </a:defRPr>
            </a:pPr>
            <a:r>
              <a:rPr>
                <a:solidFill>
                  <a:srgbClr val="D6FB18"/>
                </a:solidFill>
              </a:rPr>
              <a:t>“… as emotional stoicism, homophobia, not showing vulnerability, self-reliance and competitiveness” which leads to the disproportion of males involved in “aggression and violence as a means to resolve interpersonal conflict” as well as “substance abuse, incarceration, and early mortality.”</a:t>
            </a:r>
            <a:endParaRPr>
              <a:solidFill>
                <a:srgbClr val="D6FB18"/>
              </a:solidFill>
            </a:endParaRPr>
          </a:p>
          <a:p>
            <a:pPr algn="l" defTabSz="457200">
              <a:defRPr sz="1900">
                <a:solidFill>
                  <a:srgbClr val="333333"/>
                </a:solidFill>
                <a:latin typeface="Helvetica"/>
                <a:ea typeface="Helvetica"/>
                <a:cs typeface="Helvetica"/>
                <a:sym typeface="Helvetica"/>
              </a:defRPr>
            </a:pPr>
          </a:p>
          <a:p>
            <a:pPr algn="l">
              <a:defRPr sz="3400">
                <a:solidFill>
                  <a:srgbClr val="D6FB18"/>
                </a:solidFill>
                <a:latin typeface="Trebuchet MS"/>
                <a:ea typeface="Trebuchet MS"/>
                <a:cs typeface="Trebuchet MS"/>
                <a:sym typeface="Trebuchet MS"/>
              </a:defRPr>
            </a:pPr>
            <a:r>
              <a:t>Cost of maintaining male power and privilege:</a:t>
            </a:r>
          </a:p>
          <a:p>
            <a:pPr marL="409073" indent="-409073" algn="l">
              <a:buSzPct val="75000"/>
              <a:buChar char="•"/>
              <a:defRPr sz="3400">
                <a:solidFill>
                  <a:srgbClr val="D6FB18"/>
                </a:solidFill>
                <a:latin typeface="Trebuchet MS"/>
                <a:ea typeface="Trebuchet MS"/>
                <a:cs typeface="Trebuchet MS"/>
                <a:sym typeface="Trebuchet MS"/>
              </a:defRPr>
            </a:pPr>
            <a:r>
              <a:t>Restricts men’s ability  to function adaptively</a:t>
            </a:r>
          </a:p>
          <a:p>
            <a:pPr marL="409073" indent="-409073" algn="l">
              <a:buSzPct val="75000"/>
              <a:buChar char="•"/>
              <a:defRPr sz="3400">
                <a:solidFill>
                  <a:srgbClr val="D6FB18"/>
                </a:solidFill>
                <a:latin typeface="Trebuchet MS"/>
                <a:ea typeface="Trebuchet MS"/>
                <a:cs typeface="Trebuchet MS"/>
                <a:sym typeface="Trebuchet MS"/>
              </a:defRPr>
            </a:pPr>
            <a:r>
              <a:t>Men commit 90% of the homicides in the US</a:t>
            </a:r>
          </a:p>
          <a:p>
            <a:pPr marL="409073" indent="-409073" algn="l">
              <a:buSzPct val="75000"/>
              <a:buChar char="•"/>
              <a:defRPr sz="3400">
                <a:solidFill>
                  <a:srgbClr val="D6FB18"/>
                </a:solidFill>
                <a:latin typeface="Trebuchet MS"/>
                <a:ea typeface="Trebuchet MS"/>
                <a:cs typeface="Trebuchet MS"/>
                <a:sym typeface="Trebuchet MS"/>
              </a:defRPr>
            </a:pPr>
            <a:r>
              <a:t>Represent 77% of homicide victims</a:t>
            </a:r>
          </a:p>
          <a:p>
            <a:pPr marL="409073" indent="-409073" algn="l">
              <a:buSzPct val="75000"/>
              <a:buChar char="•"/>
              <a:defRPr sz="3400">
                <a:solidFill>
                  <a:srgbClr val="D6FB18"/>
                </a:solidFill>
                <a:latin typeface="Trebuchet MS"/>
                <a:ea typeface="Trebuchet MS"/>
                <a:cs typeface="Trebuchet MS"/>
                <a:sym typeface="Trebuchet MS"/>
              </a:defRPr>
            </a:pPr>
            <a:r>
              <a:t>3.5% more likely to die of suicide than women</a:t>
            </a:r>
          </a:p>
          <a:p>
            <a:pPr marL="409073" indent="-409073" algn="l">
              <a:buSzPct val="75000"/>
              <a:buChar char="•"/>
              <a:defRPr sz="3400">
                <a:solidFill>
                  <a:srgbClr val="D6FB18"/>
                </a:solidFill>
                <a:latin typeface="Trebuchet MS"/>
                <a:ea typeface="Trebuchet MS"/>
                <a:cs typeface="Trebuchet MS"/>
                <a:sym typeface="Trebuchet MS"/>
              </a:defRPr>
            </a:pPr>
            <a:r>
              <a:t>Life span is 4.9 years shorter than women</a:t>
            </a:r>
          </a:p>
          <a:p>
            <a:pPr marL="409073" indent="-409073" algn="l">
              <a:buSzPct val="75000"/>
              <a:buChar char="•"/>
              <a:defRPr sz="3400">
                <a:solidFill>
                  <a:srgbClr val="D6FB18"/>
                </a:solidFill>
                <a:latin typeface="Trebuchet MS"/>
                <a:ea typeface="Trebuchet MS"/>
                <a:cs typeface="Trebuchet MS"/>
                <a:sym typeface="Trebuchet MS"/>
              </a:defRPr>
            </a:pPr>
            <a:r>
              <a:t>Substance abuse rates three times higher than women</a:t>
            </a:r>
          </a:p>
          <a:p>
            <a:pPr marL="409073" indent="-409073" algn="l">
              <a:buSzPct val="75000"/>
              <a:buChar char="•"/>
              <a:defRPr sz="3400">
                <a:solidFill>
                  <a:srgbClr val="D6FB18"/>
                </a:solidFill>
                <a:latin typeface="Trebuchet MS"/>
                <a:ea typeface="Trebuchet MS"/>
                <a:cs typeface="Trebuchet MS"/>
                <a:sym typeface="Trebuchet MS"/>
              </a:defRPr>
            </a:pPr>
            <a:r>
              <a:t>Negative emotional reactions to unemployment, divorce</a:t>
            </a:r>
          </a:p>
          <a:p>
            <a:pPr marL="409073" indent="-409073" algn="l">
              <a:buSzPct val="75000"/>
              <a:buChar char="•"/>
              <a:defRPr sz="3400">
                <a:solidFill>
                  <a:srgbClr val="D6FB18"/>
                </a:solidFill>
                <a:latin typeface="Trebuchet MS"/>
                <a:ea typeface="Trebuchet MS"/>
                <a:cs typeface="Trebuchet MS"/>
                <a:sym typeface="Trebuchet MS"/>
              </a:defRPr>
            </a:pPr>
            <a:r>
              <a:t>Reluctance to seek self care: preventive medical, mental health</a:t>
            </a:r>
            <a:br/>
          </a:p>
          <a:p>
            <a:pPr algn="l">
              <a:defRPr sz="3400">
                <a:solidFill>
                  <a:srgbClr val="D6FB18"/>
                </a:solidFill>
                <a:latin typeface="Trebuchet MS"/>
                <a:ea typeface="Trebuchet MS"/>
                <a:cs typeface="Trebuchet MS"/>
                <a:sym typeface="Trebuchet MS"/>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
          <p:cNvSpPr txBox="1"/>
          <p:nvPr/>
        </p:nvSpPr>
        <p:spPr>
          <a:xfrm>
            <a:off x="562109" y="115752"/>
            <a:ext cx="11880581" cy="98171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defTabSz="457200">
              <a:defRPr sz="1800">
                <a:solidFill>
                  <a:srgbClr val="2C2D30"/>
                </a:solidFill>
                <a:latin typeface="Helvetica"/>
                <a:ea typeface="Helvetica"/>
                <a:cs typeface="Helvetica"/>
                <a:sym typeface="Helvetica"/>
              </a:defRPr>
            </a:pPr>
            <a:r>
              <a:t>“</a:t>
            </a:r>
          </a:p>
          <a:p>
            <a:pPr>
              <a:defRPr sz="3400">
                <a:solidFill>
                  <a:srgbClr val="D6FB18"/>
                </a:solidFill>
                <a:latin typeface="Trebuchet MS"/>
                <a:ea typeface="Trebuchet MS"/>
                <a:cs typeface="Trebuchet MS"/>
                <a:sym typeface="Trebuchet MS"/>
              </a:defRPr>
            </a:pPr>
            <a:r>
              <a:t>A Feminist Critique of:“…imperialist white supremacist capitalist patriarchy”  </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Both males and females are socialized into this system. Men are not the enemy.</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Underlying principles of patriarchy: domination, separation and control. Values '</a:t>
            </a:r>
            <a:r>
              <a:rPr>
                <a:hlinkClick r:id="rId3" invalidUrl="" action="" tgtFrame="" tooltip="" history="1" highlightClick="0" endSnd="0"/>
              </a:rPr>
              <a:t>self-control</a:t>
            </a:r>
            <a:r>
              <a:t>' and frowns on ‘emotionality’</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Patriarchy socializes men to deny feelings, dooming them to emotional numbness.</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Social power is awarded to conformity to masculine norms, while aberrant gendered behavior is punished through gender policing. </a:t>
            </a:r>
          </a:p>
          <a:p>
            <a:pPr algn="l" defTabSz="457200">
              <a:defRPr sz="3000">
                <a:solidFill>
                  <a:srgbClr val="2C2D30"/>
                </a:solidFill>
                <a:latin typeface="Trebuchet MS"/>
                <a:ea typeface="Trebuchet MS"/>
                <a:cs typeface="Trebuchet MS"/>
                <a:sym typeface="Trebuchet MS"/>
              </a:defRPr>
            </a:pPr>
            <a:endParaRPr>
              <a:solidFill>
                <a:srgbClr val="D6FB18"/>
              </a:solidFill>
            </a:endParaRPr>
          </a:p>
          <a:p>
            <a:pPr algn="l" defTabSz="457200">
              <a:defRPr sz="3000">
                <a:solidFill>
                  <a:srgbClr val="202F33"/>
                </a:solidFill>
                <a:latin typeface="Trebuchet MS"/>
                <a:ea typeface="Trebuchet MS"/>
                <a:cs typeface="Trebuchet MS"/>
                <a:sym typeface="Trebuchet MS"/>
              </a:defRPr>
            </a:pPr>
            <a:r>
              <a:rPr>
                <a:solidFill>
                  <a:srgbClr val="D6FB18"/>
                </a:solidFill>
              </a:rPr>
              <a:t>The desire for power precludes the formation of loving, healthy relationships. To know love we must let go of the will to dominate.</a:t>
            </a:r>
            <a:endParaRPr>
              <a:solidFill>
                <a:srgbClr val="D6FB18"/>
              </a:solidFill>
            </a:endParaRPr>
          </a:p>
          <a:p>
            <a:pPr algn="l" defTabSz="457200">
              <a:defRPr sz="3000">
                <a:solidFill>
                  <a:srgbClr val="2C2D30"/>
                </a:solidFill>
                <a:latin typeface="Trebuchet MS"/>
                <a:ea typeface="Trebuchet MS"/>
                <a:cs typeface="Trebuchet MS"/>
                <a:sym typeface="Trebuchet MS"/>
              </a:defRPr>
            </a:pPr>
            <a:endParaRPr>
              <a:solidFill>
                <a:srgbClr val="D6FB18"/>
              </a:solidFill>
            </a:endParaRPr>
          </a:p>
          <a:p>
            <a:pPr algn="l" defTabSz="457200">
              <a:defRPr sz="3000">
                <a:solidFill>
                  <a:srgbClr val="2C2D30"/>
                </a:solidFill>
                <a:latin typeface="Trebuchet MS"/>
                <a:ea typeface="Trebuchet MS"/>
                <a:cs typeface="Trebuchet MS"/>
                <a:sym typeface="Trebuchet MS"/>
              </a:defRPr>
            </a:pPr>
            <a:r>
              <a:rPr>
                <a:solidFill>
                  <a:srgbClr val="D6FB18"/>
                </a:solidFill>
              </a:rPr>
              <a:t>Any time a male dares to transgress patriarchal boundaries in order to love, the lives of women and children are changed for the better.</a:t>
            </a:r>
            <a:endParaRPr>
              <a:solidFill>
                <a:srgbClr val="D6FB18"/>
              </a:solidFill>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eminist Masculinity…"/>
          <p:cNvSpPr txBox="1"/>
          <p:nvPr/>
        </p:nvSpPr>
        <p:spPr>
          <a:xfrm>
            <a:off x="749202" y="386581"/>
            <a:ext cx="11506396" cy="97917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7200">
              <a:defRPr sz="3000">
                <a:solidFill>
                  <a:srgbClr val="202F33"/>
                </a:solidFill>
                <a:latin typeface="Helvetica"/>
                <a:ea typeface="Helvetica"/>
                <a:cs typeface="Helvetica"/>
                <a:sym typeface="Helvetica"/>
              </a:defRPr>
            </a:pPr>
            <a:r>
              <a:rPr>
                <a:solidFill>
                  <a:srgbClr val="D6FB18"/>
                </a:solidFill>
              </a:rPr>
              <a:t>Feminist Masculinity</a:t>
            </a:r>
            <a:endParaRPr>
              <a:solidFill>
                <a:srgbClr val="D6FB18"/>
              </a:solidFill>
            </a:endParaRPr>
          </a:p>
          <a:p>
            <a:pPr algn="l" defTabSz="457200">
              <a:defRPr sz="3000">
                <a:solidFill>
                  <a:srgbClr val="202F33"/>
                </a:solidFill>
                <a:latin typeface="Helvetica"/>
                <a:ea typeface="Helvetica"/>
                <a:cs typeface="Helvetica"/>
                <a:sym typeface="Helvetica"/>
              </a:defRPr>
            </a:pPr>
          </a:p>
          <a:p>
            <a:pPr algn="l" defTabSz="457200">
              <a:defRPr sz="3000">
                <a:solidFill>
                  <a:srgbClr val="202F33"/>
                </a:solidFill>
                <a:latin typeface="Helvetica"/>
                <a:ea typeface="Helvetica"/>
                <a:cs typeface="Helvetica"/>
                <a:sym typeface="Helvetica"/>
              </a:defRPr>
            </a:pPr>
            <a:r>
              <a:rPr>
                <a:solidFill>
                  <a:srgbClr val="D6FB18"/>
                </a:solidFill>
              </a:rPr>
              <a:t>A revolutionary act of visionary feminism is to restore masculinity as an ethical biological category divorced from the dominator model.</a:t>
            </a:r>
            <a:endParaRPr>
              <a:solidFill>
                <a:srgbClr val="D6FB18"/>
              </a:solidFill>
            </a:endParaRPr>
          </a:p>
          <a:p>
            <a:pPr algn="l" defTabSz="457200">
              <a:defRPr sz="2000">
                <a:solidFill>
                  <a:srgbClr val="202F33"/>
                </a:solidFill>
                <a:latin typeface="Helvetica"/>
                <a:ea typeface="Helvetica"/>
                <a:cs typeface="Helvetica"/>
                <a:sym typeface="Helvetica"/>
              </a:defRPr>
            </a:pPr>
            <a:endParaRPr>
              <a:solidFill>
                <a:srgbClr val="D6FB18"/>
              </a:solidFill>
            </a:endParaRPr>
          </a:p>
          <a:p>
            <a:pPr algn="l" defTabSz="457200">
              <a:defRPr sz="3000">
                <a:solidFill>
                  <a:srgbClr val="202F33"/>
                </a:solidFill>
                <a:latin typeface="Helvetica"/>
                <a:ea typeface="Helvetica"/>
                <a:cs typeface="Helvetica"/>
                <a:sym typeface="Helvetica"/>
              </a:defRPr>
            </a:pPr>
            <a:r>
              <a:rPr>
                <a:solidFill>
                  <a:srgbClr val="D6FB18"/>
                </a:solidFill>
              </a:rPr>
              <a:t>If the desire for power remains paramount, loving, healthy relationships cannot exist. </a:t>
            </a:r>
            <a:endParaRPr>
              <a:solidFill>
                <a:srgbClr val="D6FB18"/>
              </a:solidFill>
            </a:endParaRPr>
          </a:p>
          <a:p>
            <a:pPr algn="l" defTabSz="457200">
              <a:defRPr sz="1600">
                <a:solidFill>
                  <a:srgbClr val="232527"/>
                </a:solidFill>
                <a:latin typeface="Helvetica"/>
                <a:ea typeface="Helvetica"/>
                <a:cs typeface="Helvetica"/>
                <a:sym typeface="Helvetica"/>
              </a:defRPr>
            </a:pPr>
            <a:endParaRPr>
              <a:solidFill>
                <a:srgbClr val="D6FB18"/>
              </a:solidFill>
            </a:endParaRPr>
          </a:p>
          <a:p>
            <a:pPr algn="l" defTabSz="457200">
              <a:defRPr sz="3000">
                <a:solidFill>
                  <a:srgbClr val="232527"/>
                </a:solidFill>
                <a:latin typeface="Helvetica"/>
                <a:ea typeface="Helvetica"/>
                <a:cs typeface="Helvetica"/>
                <a:sym typeface="Helvetica"/>
              </a:defRPr>
            </a:pPr>
            <a:r>
              <a:rPr>
                <a:solidFill>
                  <a:srgbClr val="D6FB18"/>
                </a:solidFill>
              </a:rPr>
              <a:t>When culture is based on the dominator model, not only will  it be violent, but it will frame all relationships as power snuggles.</a:t>
            </a:r>
            <a:endParaRPr>
              <a:solidFill>
                <a:srgbClr val="D6FB18"/>
              </a:solidFill>
            </a:endParaRPr>
          </a:p>
          <a:p>
            <a:pPr algn="l" defTabSz="457200">
              <a:defRPr sz="2000">
                <a:solidFill>
                  <a:srgbClr val="232527"/>
                </a:solidFill>
                <a:latin typeface="Helvetica"/>
                <a:ea typeface="Helvetica"/>
                <a:cs typeface="Helvetica"/>
                <a:sym typeface="Helvetica"/>
              </a:defRPr>
            </a:pPr>
            <a:endParaRPr>
              <a:solidFill>
                <a:srgbClr val="D6FB18"/>
              </a:solidFill>
            </a:endParaRPr>
          </a:p>
          <a:p>
            <a:pPr algn="l" defTabSz="457200">
              <a:defRPr sz="3000">
                <a:solidFill>
                  <a:srgbClr val="232527"/>
                </a:solidFill>
                <a:latin typeface="Helvetica"/>
                <a:ea typeface="Helvetica"/>
                <a:cs typeface="Helvetica"/>
                <a:sym typeface="Helvetica"/>
              </a:defRPr>
            </a:pPr>
            <a:r>
              <a:rPr>
                <a:solidFill>
                  <a:srgbClr val="D6FB18"/>
                </a:solidFill>
              </a:rPr>
              <a:t>Men need new models for self assertion that do not require the construction of the ‘other’ as the enemy.</a:t>
            </a:r>
            <a:endParaRPr>
              <a:solidFill>
                <a:srgbClr val="D6FB18"/>
              </a:solidFill>
            </a:endParaRPr>
          </a:p>
          <a:p>
            <a:pPr algn="l" defTabSz="457200">
              <a:defRPr sz="2000">
                <a:solidFill>
                  <a:srgbClr val="232527"/>
                </a:solidFill>
                <a:latin typeface="Helvetica"/>
                <a:ea typeface="Helvetica"/>
                <a:cs typeface="Helvetica"/>
                <a:sym typeface="Helvetica"/>
              </a:defRPr>
            </a:pPr>
            <a:endParaRPr>
              <a:solidFill>
                <a:srgbClr val="D6FB18"/>
              </a:solidFill>
            </a:endParaRPr>
          </a:p>
          <a:p>
            <a:pPr algn="l" defTabSz="457200">
              <a:defRPr sz="3000">
                <a:solidFill>
                  <a:srgbClr val="232527"/>
                </a:solidFill>
                <a:latin typeface="Helvetica"/>
                <a:ea typeface="Helvetica"/>
                <a:cs typeface="Helvetica"/>
                <a:sym typeface="Helvetica"/>
              </a:defRPr>
            </a:pPr>
            <a:r>
              <a:rPr>
                <a:solidFill>
                  <a:srgbClr val="D6FB18"/>
                </a:solidFill>
              </a:rPr>
              <a:t>Rather than assuming that men are born with a will to aggress, this new culture would assume men are born with the will to ‘connect’.</a:t>
            </a:r>
            <a:endParaRPr>
              <a:solidFill>
                <a:srgbClr val="D6FB18"/>
              </a:solidFill>
            </a:endParaRPr>
          </a:p>
          <a:p>
            <a:pPr algn="l" defTabSz="457200">
              <a:defRPr sz="2000">
                <a:solidFill>
                  <a:srgbClr val="232527"/>
                </a:solidFill>
                <a:latin typeface="Helvetica"/>
                <a:ea typeface="Helvetica"/>
                <a:cs typeface="Helvetica"/>
                <a:sym typeface="Helvetica"/>
              </a:defRPr>
            </a:pPr>
            <a:endParaRPr>
              <a:solidFill>
                <a:srgbClr val="D6FB18"/>
              </a:solidFill>
            </a:endParaRPr>
          </a:p>
          <a:p>
            <a:pPr algn="l" defTabSz="457200">
              <a:defRPr sz="3000">
                <a:solidFill>
                  <a:srgbClr val="232527"/>
                </a:solidFill>
                <a:latin typeface="Helvetica"/>
                <a:ea typeface="Helvetica"/>
                <a:cs typeface="Helvetica"/>
                <a:sym typeface="Helvetica"/>
              </a:defRPr>
            </a:pPr>
            <a:r>
              <a:rPr>
                <a:solidFill>
                  <a:srgbClr val="D6FB18"/>
                </a:solidFill>
              </a:rPr>
              <a:t>Strength is needs to be redefined: it is no longer ‘power over’ but the capacity to be responsible for self and to others .</a:t>
            </a:r>
            <a:endParaRPr>
              <a:solidFill>
                <a:srgbClr val="D6FB18"/>
              </a:solidFill>
            </a:endParaRPr>
          </a:p>
          <a:p>
            <a:pPr algn="l" defTabSz="457200">
              <a:defRPr sz="3000">
                <a:solidFill>
                  <a:srgbClr val="232527"/>
                </a:solidFill>
                <a:latin typeface="Helvetica"/>
                <a:ea typeface="Helvetica"/>
                <a:cs typeface="Helvetica"/>
                <a:sym typeface="Helvetica"/>
              </a:defRPr>
            </a:pPr>
            <a:endParaRPr>
              <a:solidFill>
                <a:srgbClr val="D6FB18"/>
              </a:solidFill>
            </a:endParaRPr>
          </a:p>
          <a:p>
            <a:pPr algn="l" defTabSz="457200">
              <a:defRPr sz="3000">
                <a:solidFill>
                  <a:srgbClr val="232527"/>
                </a:solidFill>
                <a:latin typeface="Helvetica"/>
                <a:ea typeface="Helvetica"/>
                <a:cs typeface="Helvetica"/>
                <a:sym typeface="Helvetica"/>
              </a:defRPr>
            </a:pPr>
            <a:r>
              <a:rPr>
                <a:solidFill>
                  <a:srgbClr val="D6FB18"/>
                </a:solidFill>
              </a:rPr>
              <a:t>Men become more real through the act of connecting with others.</a:t>
            </a:r>
            <a:endParaRPr>
              <a:solidFill>
                <a:srgbClr val="D6FB18"/>
              </a:solidFill>
            </a:endParaRPr>
          </a:p>
          <a:p>
            <a:pPr algn="l" defTabSz="457200">
              <a:defRPr sz="3000">
                <a:solidFill>
                  <a:srgbClr val="232527"/>
                </a:solidFill>
                <a:latin typeface="Helvetica"/>
                <a:ea typeface="Helvetica"/>
                <a:cs typeface="Helvetica"/>
                <a:sym typeface="Helvetica"/>
              </a:defRPr>
            </a:pPr>
            <a:endParaRPr>
              <a:solidFill>
                <a:srgbClr val="D6FB18"/>
              </a:solidFill>
            </a:endParaRPr>
          </a:p>
          <a:p>
            <a:pPr algn="l" defTabSz="457200">
              <a:defRPr sz="1600">
                <a:solidFill>
                  <a:srgbClr val="232527"/>
                </a:solidFill>
                <a:latin typeface="Helvetica"/>
                <a:ea typeface="Helvetica"/>
                <a:cs typeface="Helvetica"/>
                <a:sym typeface="Helvetica"/>
              </a:defRPr>
            </a:pPr>
            <a:endParaRPr>
              <a:solidFill>
                <a:srgbClr val="D6FB18"/>
              </a:solidFill>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ommonplace, but problematic definitions of sex and gender…"/>
          <p:cNvSpPr txBox="1"/>
          <p:nvPr/>
        </p:nvSpPr>
        <p:spPr>
          <a:xfrm>
            <a:off x="592640" y="106544"/>
            <a:ext cx="11819520" cy="146177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i="1" sz="3300">
                <a:solidFill>
                  <a:srgbClr val="D6FB18"/>
                </a:solidFill>
                <a:latin typeface="Trebuchet MS"/>
                <a:ea typeface="Trebuchet MS"/>
                <a:cs typeface="Trebuchet MS"/>
                <a:sym typeface="Trebuchet MS"/>
              </a:defRPr>
            </a:pPr>
            <a:r>
              <a:t>Commonplace, but problematic definitions of sex and gender</a:t>
            </a:r>
          </a:p>
          <a:p>
            <a:pPr>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b="1" u="sng"/>
              <a:t>Sex:</a:t>
            </a:r>
            <a:r>
              <a:t> referring to biological (typically genetic/chromosomal) aspects of being male or female:  ‘nature’</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b="1" u="sng"/>
              <a:t>Gender:</a:t>
            </a:r>
            <a:r>
              <a:t> the psychological, social, and cultural experiences and characteristics of males and females: ‘social construction’</a:t>
            </a:r>
          </a:p>
          <a:p>
            <a:pPr algn="l">
              <a:defRPr sz="3000">
                <a:solidFill>
                  <a:srgbClr val="D6FB18"/>
                </a:solidFill>
                <a:latin typeface="Trebuchet MS"/>
                <a:ea typeface="Trebuchet MS"/>
                <a:cs typeface="Trebuchet MS"/>
                <a:sym typeface="Trebuchet MS"/>
              </a:defRPr>
            </a:pPr>
          </a:p>
          <a:p>
            <a:pPr algn="l">
              <a:spcBef>
                <a:spcPts val="2400"/>
              </a:spcBef>
              <a:defRPr sz="3000">
                <a:solidFill>
                  <a:srgbClr val="D6FB18"/>
                </a:solidFill>
                <a:latin typeface="Trebuchet MS"/>
                <a:ea typeface="Trebuchet MS"/>
                <a:cs typeface="Trebuchet MS"/>
                <a:sym typeface="Trebuchet MS"/>
              </a:defRPr>
            </a:pPr>
            <a:r>
              <a:rPr u="sng"/>
              <a:t>H.R. 2796:(2017)</a:t>
            </a:r>
            <a:r>
              <a:t> prohibits the words </a:t>
            </a:r>
            <a:r>
              <a:rPr i="1"/>
              <a:t>sex </a:t>
            </a:r>
            <a:r>
              <a:t>or </a:t>
            </a:r>
            <a:r>
              <a:rPr i="1"/>
              <a:t>gender</a:t>
            </a:r>
            <a:r>
              <a:t> from being interpreted to mean </a:t>
            </a:r>
            <a:r>
              <a:rPr i="1"/>
              <a:t>gender identity</a:t>
            </a:r>
            <a:r>
              <a:t>;  requires </a:t>
            </a:r>
            <a:r>
              <a:rPr i="1"/>
              <a:t>man</a:t>
            </a:r>
            <a:r>
              <a:t> or </a:t>
            </a:r>
            <a:r>
              <a:rPr i="1"/>
              <a:t>woman</a:t>
            </a:r>
            <a:r>
              <a:t> to be interpreted to refer exclusively to a person's genetic sex.</a:t>
            </a:r>
          </a:p>
          <a:p>
            <a:pPr algn="l">
              <a:spcBef>
                <a:spcPts val="2400"/>
              </a:spcBef>
              <a:defRPr sz="3000">
                <a:solidFill>
                  <a:srgbClr val="D6FB18"/>
                </a:solidFill>
                <a:latin typeface="Trebuchet MS"/>
                <a:ea typeface="Trebuchet MS"/>
                <a:cs typeface="Trebuchet MS"/>
                <a:sym typeface="Trebuchet MS"/>
              </a:defRPr>
            </a:pPr>
          </a:p>
          <a:p>
            <a:pPr algn="l" defTabSz="457200">
              <a:defRPr sz="3000">
                <a:solidFill>
                  <a:srgbClr val="D6FB18"/>
                </a:solidFill>
                <a:latin typeface="Helvetica"/>
                <a:ea typeface="Helvetica"/>
                <a:cs typeface="Helvetica"/>
                <a:sym typeface="Helvetica"/>
              </a:defRPr>
            </a:pPr>
            <a:r>
              <a:rPr u="sng"/>
              <a:t>HHS—official Federal policy as of 5-24-19</a:t>
            </a:r>
            <a:r>
              <a:t> proposes a uniform definition of gender as determined “on a biological basis that is clear, grounded in science, objective and administrable.”</a:t>
            </a:r>
          </a:p>
          <a:p>
            <a:pPr algn="l" defTabSz="457200">
              <a:defRPr sz="3000">
                <a:solidFill>
                  <a:srgbClr val="D6FB18"/>
                </a:solidFill>
                <a:latin typeface="Helvetica"/>
                <a:ea typeface="Helvetica"/>
                <a:cs typeface="Helvetica"/>
                <a:sym typeface="Helvetica"/>
              </a:defRPr>
            </a:pPr>
          </a:p>
          <a:p>
            <a:pPr algn="l" defTabSz="457200">
              <a:defRPr sz="3000">
                <a:solidFill>
                  <a:srgbClr val="D6FB18"/>
                </a:solidFill>
                <a:latin typeface="Helvetica"/>
                <a:ea typeface="Helvetica"/>
                <a:cs typeface="Helvetica"/>
                <a:sym typeface="Helvetica"/>
              </a:defRPr>
            </a:pPr>
            <a:r>
              <a:t>P</a:t>
            </a:r>
            <a:r>
              <a:t>roposed definition defines sex as either male or female, based on immutable biological traits; unchangeable, determined by the genitals that a person is born with.</a:t>
            </a:r>
          </a:p>
          <a:p>
            <a:pPr algn="l">
              <a:defRPr sz="32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he Biological Basis of Sex and Gender…"/>
          <p:cNvSpPr txBox="1"/>
          <p:nvPr>
            <p:ph type="body" idx="14"/>
          </p:nvPr>
        </p:nvSpPr>
        <p:spPr>
          <a:xfrm>
            <a:off x="604499" y="215067"/>
            <a:ext cx="11966712" cy="10083801"/>
          </a:xfrm>
          <a:prstGeom prst="rect">
            <a:avLst/>
          </a:prstGeom>
        </p:spPr>
        <p:txBody>
          <a:bodyPr/>
          <a:lstStyle/>
          <a:p>
            <a:pPr>
              <a:defRPr i="1" sz="3600">
                <a:solidFill>
                  <a:srgbClr val="D6FB18"/>
                </a:solidFill>
                <a:latin typeface="Trebuchet MS"/>
                <a:ea typeface="Trebuchet MS"/>
                <a:cs typeface="Trebuchet MS"/>
                <a:sym typeface="Trebuchet MS"/>
              </a:defRPr>
            </a:pPr>
            <a:r>
              <a:t>The Biological Basis of Sex and Gender</a:t>
            </a:r>
          </a:p>
          <a:p>
            <a:pPr marL="360947" indent="-360947" algn="l">
              <a:buSzPct val="75000"/>
              <a:buChar char="•"/>
              <a:defRPr sz="3000">
                <a:solidFill>
                  <a:srgbClr val="D6FB18"/>
                </a:solidFill>
                <a:latin typeface="Trebuchet MS"/>
                <a:ea typeface="Trebuchet MS"/>
                <a:cs typeface="Trebuchet MS"/>
                <a:sym typeface="Trebuchet MS"/>
              </a:defRPr>
            </a:pPr>
            <a:r>
              <a:t>Sex is purely biological; gender is purely a social construction: NO!</a:t>
            </a:r>
          </a:p>
          <a:p>
            <a:pPr marL="348915" indent="-348915" algn="l">
              <a:buSzPct val="75000"/>
              <a:buChar char="•"/>
              <a:defRPr sz="2900">
                <a:solidFill>
                  <a:srgbClr val="D6FB18"/>
                </a:solidFill>
                <a:latin typeface="Trebuchet MS"/>
                <a:ea typeface="Trebuchet MS"/>
                <a:cs typeface="Trebuchet MS"/>
                <a:sym typeface="Trebuchet MS"/>
              </a:defRPr>
            </a:pPr>
            <a:r>
              <a:t>Sex is a collection of sexually dimorphic traits that are variable</a:t>
            </a:r>
          </a:p>
          <a:p>
            <a:pPr marL="348915" indent="-348915" algn="l">
              <a:buSzPct val="75000"/>
              <a:buChar char="•"/>
              <a:defRPr sz="2900">
                <a:solidFill>
                  <a:srgbClr val="D6FB18"/>
                </a:solidFill>
                <a:latin typeface="Trebuchet MS"/>
                <a:ea typeface="Trebuchet MS"/>
                <a:cs typeface="Trebuchet MS"/>
                <a:sym typeface="Trebuchet MS"/>
              </a:defRPr>
            </a:pPr>
            <a:r>
              <a:t>Even chromosomes are variable: there are thirty-five recognized variations of developmental sex disorders (intersex), some of which have anomalous chromosomes and complex gene functioning</a:t>
            </a:r>
          </a:p>
          <a:p>
            <a:pPr marL="348915" indent="-348915" algn="l">
              <a:buSzPct val="75000"/>
              <a:buChar char="•"/>
              <a:defRPr sz="2900">
                <a:solidFill>
                  <a:srgbClr val="D6FB18"/>
                </a:solidFill>
                <a:latin typeface="Trebuchet MS"/>
                <a:ea typeface="Trebuchet MS"/>
                <a:cs typeface="Trebuchet MS"/>
                <a:sym typeface="Trebuchet MS"/>
              </a:defRPr>
            </a:pPr>
            <a:r>
              <a:t>Trans people can, and do change their sexual traits through cross gender hormones and gender affirming surgeries </a:t>
            </a:r>
          </a:p>
          <a:p>
            <a:pPr marL="348915" indent="-348915" algn="l">
              <a:buSzPct val="75000"/>
              <a:buChar char="•"/>
              <a:defRPr sz="2900">
                <a:solidFill>
                  <a:srgbClr val="D6FB18"/>
                </a:solidFill>
                <a:latin typeface="Trebuchet MS"/>
                <a:ea typeface="Trebuchet MS"/>
                <a:cs typeface="Trebuchet MS"/>
                <a:sym typeface="Trebuchet MS"/>
              </a:defRPr>
            </a:pPr>
            <a:r>
              <a:t>‘Female’ and ‘male’ are umbrella terms describing groupings of people who generally share many of the same traits, but with considerable variability and exceptions</a:t>
            </a:r>
          </a:p>
          <a:p>
            <a:pPr marL="348915" indent="-348915" algn="l">
              <a:buSzPct val="75000"/>
              <a:buChar char="•"/>
              <a:defRPr sz="2900">
                <a:solidFill>
                  <a:srgbClr val="D6FB18"/>
                </a:solidFill>
                <a:latin typeface="Trebuchet MS"/>
                <a:ea typeface="Trebuchet MS"/>
                <a:cs typeface="Trebuchet MS"/>
                <a:sym typeface="Trebuchet MS"/>
              </a:defRPr>
            </a:pPr>
            <a:r>
              <a:t>Sex differentiation (body and genitalia) happens earlier; gender identity occurs later, in the second half of pregnancy</a:t>
            </a:r>
          </a:p>
          <a:p>
            <a:pPr marL="348915" indent="-348915" algn="l">
              <a:buSzPct val="75000"/>
              <a:buChar char="•"/>
              <a:defRPr sz="2900">
                <a:solidFill>
                  <a:srgbClr val="D6FB18"/>
                </a:solidFill>
                <a:latin typeface="Trebuchet MS"/>
                <a:ea typeface="Trebuchet MS"/>
                <a:cs typeface="Trebuchet MS"/>
                <a:sym typeface="Trebuchet MS"/>
              </a:defRPr>
            </a:pPr>
            <a:r>
              <a:t>The brain is sexual and variable: transgender people have brain structures midway between cis male and cis female brains</a:t>
            </a:r>
          </a:p>
          <a:p>
            <a:pPr marL="348915" indent="-348915" algn="l">
              <a:buSzPct val="75000"/>
              <a:buChar char="•"/>
              <a:defRPr sz="2900">
                <a:solidFill>
                  <a:srgbClr val="D6FB18"/>
                </a:solidFill>
                <a:latin typeface="Trebuchet MS"/>
                <a:ea typeface="Trebuchet MS"/>
                <a:cs typeface="Trebuchet MS"/>
                <a:sym typeface="Trebuchet MS"/>
              </a:defRPr>
            </a:pPr>
            <a:r>
              <a:t>Gender identity has a neural dimension and exists on a spectrum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ICD 10: HA60—Gender Incongruence of Adolescence or Adulthood…"/>
          <p:cNvSpPr txBox="1"/>
          <p:nvPr/>
        </p:nvSpPr>
        <p:spPr>
          <a:xfrm>
            <a:off x="601800" y="257486"/>
            <a:ext cx="11801201" cy="86868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7200">
              <a:defRPr sz="2800">
                <a:solidFill>
                  <a:srgbClr val="D6FB18"/>
                </a:solidFill>
                <a:latin typeface="Trebuchet MS"/>
                <a:ea typeface="Trebuchet MS"/>
                <a:cs typeface="Trebuchet MS"/>
                <a:sym typeface="Trebuchet MS"/>
              </a:defRPr>
            </a:pPr>
          </a:p>
          <a:p>
            <a:pPr defTabSz="457200">
              <a:defRPr sz="2800">
                <a:solidFill>
                  <a:srgbClr val="D6FB18"/>
                </a:solidFill>
                <a:latin typeface="Trebuchet MS"/>
                <a:ea typeface="Trebuchet MS"/>
                <a:cs typeface="Trebuchet MS"/>
                <a:sym typeface="Trebuchet MS"/>
              </a:defRPr>
            </a:pPr>
            <a:r>
              <a:t>I</a:t>
            </a:r>
            <a:r>
              <a:rPr i="1" sz="3000"/>
              <a:t>CD 10: HA60—Gender Incongruence of Adolescence or Adulthood </a:t>
            </a:r>
            <a:endParaRPr i="1" sz="3000"/>
          </a:p>
          <a:p>
            <a:pPr defTabSz="457200">
              <a:defRPr i="1" sz="2800">
                <a:solidFill>
                  <a:srgbClr val="D6FB18"/>
                </a:solidFill>
                <a:latin typeface="Trebuchet MS"/>
                <a:ea typeface="Trebuchet MS"/>
                <a:cs typeface="Trebuchet MS"/>
                <a:sym typeface="Trebuchet MS"/>
              </a:defRPr>
            </a:pPr>
            <a:r>
              <a:rPr sz="3000"/>
              <a:t>or DSM 5: F64.1: Gender Dysphoria</a:t>
            </a:r>
            <a:endParaRPr sz="3000"/>
          </a:p>
          <a:p>
            <a:pPr defTabSz="457200">
              <a:defRPr sz="2800">
                <a:solidFill>
                  <a:srgbClr val="D6FB18"/>
                </a:solidFill>
                <a:latin typeface="Trebuchet MS"/>
                <a:ea typeface="Trebuchet MS"/>
                <a:cs typeface="Trebuchet MS"/>
                <a:sym typeface="Trebuchet MS"/>
              </a:defRPr>
            </a:pPr>
          </a:p>
          <a:p>
            <a:pPr algn="l" defTabSz="457200">
              <a:defRPr sz="2800">
                <a:solidFill>
                  <a:srgbClr val="D6FB18"/>
                </a:solidFill>
                <a:latin typeface="Trebuchet MS"/>
                <a:ea typeface="Trebuchet MS"/>
                <a:cs typeface="Trebuchet MS"/>
                <a:sym typeface="Trebuchet MS"/>
              </a:defRPr>
            </a:pPr>
            <a:r>
              <a:t>A marked and persistent incongruence between an individuals experienced gender and the assigned sex:</a:t>
            </a:r>
          </a:p>
          <a:p>
            <a:pPr algn="l" defTabSz="457200">
              <a:defRPr sz="2800">
                <a:solidFill>
                  <a:srgbClr val="D6FB18"/>
                </a:solidFill>
                <a:latin typeface="Trebuchet MS"/>
                <a:ea typeface="Trebuchet MS"/>
                <a:cs typeface="Trebuchet MS"/>
                <a:sym typeface="Trebuchet MS"/>
              </a:defRPr>
            </a:pPr>
          </a:p>
          <a:p>
            <a:pPr algn="l" defTabSz="457200">
              <a:defRPr i="1" sz="2800">
                <a:solidFill>
                  <a:srgbClr val="D6FB18"/>
                </a:solidFill>
                <a:latin typeface="Trebuchet MS"/>
                <a:ea typeface="Trebuchet MS"/>
                <a:cs typeface="Trebuchet MS"/>
                <a:sym typeface="Trebuchet MS"/>
              </a:defRPr>
            </a:pPr>
            <a:r>
              <a:t>1) a strong dislike or discomfort with the one’s primary or secondary sex characteristics  due to their incongruity with the experienced gender</a:t>
            </a:r>
            <a:endParaRPr i="0"/>
          </a:p>
          <a:p>
            <a:pPr algn="l" defTabSz="457200">
              <a:defRPr i="1" sz="2800">
                <a:solidFill>
                  <a:srgbClr val="D6FB18"/>
                </a:solidFill>
                <a:latin typeface="Trebuchet MS"/>
                <a:ea typeface="Trebuchet MS"/>
                <a:cs typeface="Trebuchet MS"/>
                <a:sym typeface="Trebuchet MS"/>
              </a:defRPr>
            </a:pPr>
            <a:endParaRPr i="0"/>
          </a:p>
          <a:p>
            <a:pPr algn="l" defTabSz="457200">
              <a:defRPr i="1" sz="2800">
                <a:solidFill>
                  <a:srgbClr val="D6FB18"/>
                </a:solidFill>
                <a:latin typeface="Trebuchet MS"/>
                <a:ea typeface="Trebuchet MS"/>
                <a:cs typeface="Trebuchet MS"/>
                <a:sym typeface="Trebuchet MS"/>
              </a:defRPr>
            </a:pPr>
            <a:r>
              <a:t>2) a strong desire to be rid of some or all of one’s primary and/or secondary sex characteristics due to their incongruity with the experienced gender</a:t>
            </a:r>
            <a:endParaRPr i="0"/>
          </a:p>
          <a:p>
            <a:pPr algn="l" defTabSz="457200">
              <a:defRPr i="1" sz="2800">
                <a:solidFill>
                  <a:srgbClr val="D6FB18"/>
                </a:solidFill>
                <a:latin typeface="Trebuchet MS"/>
                <a:ea typeface="Trebuchet MS"/>
                <a:cs typeface="Trebuchet MS"/>
                <a:sym typeface="Trebuchet MS"/>
              </a:defRPr>
            </a:pPr>
            <a:endParaRPr i="0"/>
          </a:p>
          <a:p>
            <a:pPr algn="l" defTabSz="457200">
              <a:defRPr i="1" sz="2800">
                <a:solidFill>
                  <a:srgbClr val="D6FB18"/>
                </a:solidFill>
                <a:latin typeface="Trebuchet MS"/>
                <a:ea typeface="Trebuchet MS"/>
                <a:cs typeface="Trebuchet MS"/>
                <a:sym typeface="Trebuchet MS"/>
              </a:defRPr>
            </a:pPr>
            <a:r>
              <a:t>3) a strong desire to have the primary and/or secondary sex characteristics of the experienced gender</a:t>
            </a:r>
            <a:endParaRPr i="0"/>
          </a:p>
          <a:p>
            <a:pPr algn="l" defTabSz="457200">
              <a:defRPr sz="2800">
                <a:solidFill>
                  <a:srgbClr val="D6FB18"/>
                </a:solidFill>
                <a:latin typeface="Trebuchet MS"/>
                <a:ea typeface="Trebuchet MS"/>
                <a:cs typeface="Trebuchet MS"/>
                <a:sym typeface="Trebuchet MS"/>
              </a:defRPr>
            </a:pPr>
          </a:p>
          <a:p>
            <a:pPr algn="l" defTabSz="457200">
              <a:defRPr sz="2800">
                <a:solidFill>
                  <a:srgbClr val="D6FB18"/>
                </a:solidFill>
                <a:latin typeface="Trebuchet MS"/>
                <a:ea typeface="Trebuchet MS"/>
                <a:cs typeface="Trebuchet MS"/>
                <a:sym typeface="Trebuchet MS"/>
              </a:defRPr>
            </a:pPr>
            <a:r>
              <a:t>The individual experiences a strong desire to be treated (to live and be accepted) as a person of the experienced gender. The gender incongruence been continuously present for several months. The diagnosis cannot be assigned prior the onset of puberty.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Feminizing : estrogen…"/>
          <p:cNvSpPr txBox="1"/>
          <p:nvPr>
            <p:ph type="body" idx="14"/>
          </p:nvPr>
        </p:nvSpPr>
        <p:spPr>
          <a:xfrm>
            <a:off x="433204" y="338736"/>
            <a:ext cx="11893916" cy="9982201"/>
          </a:xfrm>
          <a:prstGeom prst="rect">
            <a:avLst/>
          </a:prstGeom>
        </p:spPr>
        <p:txBody>
          <a:bodyPr numCol="2" spcCol="594695">
            <a:noAutofit/>
          </a:bodyPr>
          <a:lstStyle/>
          <a:p>
            <a:pPr algn="l">
              <a:defRPr sz="3000" u="sng">
                <a:solidFill>
                  <a:srgbClr val="D6FB18"/>
                </a:solidFill>
                <a:latin typeface="Trebuchet MS"/>
                <a:ea typeface="Trebuchet MS"/>
                <a:cs typeface="Trebuchet MS"/>
                <a:sym typeface="Trebuchet MS"/>
              </a:defRPr>
            </a:pPr>
            <a:r>
              <a:t>Feminizing : estrogen</a:t>
            </a:r>
          </a:p>
          <a:p>
            <a:pPr algn="l">
              <a:defRPr sz="3000">
                <a:solidFill>
                  <a:srgbClr val="D6FB18"/>
                </a:solidFill>
                <a:latin typeface="Trebuchet MS"/>
                <a:ea typeface="Trebuchet MS"/>
                <a:cs typeface="Trebuchet MS"/>
                <a:sym typeface="Trebuchet MS"/>
              </a:defRPr>
            </a:pPr>
            <a:r>
              <a:t>Decreased muscle mass/strength</a:t>
            </a:r>
          </a:p>
          <a:p>
            <a:pPr algn="l">
              <a:defRPr sz="3000">
                <a:solidFill>
                  <a:srgbClr val="D6FB18"/>
                </a:solidFill>
                <a:latin typeface="Trebuchet MS"/>
                <a:ea typeface="Trebuchet MS"/>
                <a:cs typeface="Trebuchet MS"/>
                <a:sym typeface="Trebuchet MS"/>
              </a:defRPr>
            </a:pPr>
            <a:r>
              <a:t>Body fat redistribution</a:t>
            </a:r>
          </a:p>
          <a:p>
            <a:pPr algn="l">
              <a:defRPr sz="3000">
                <a:solidFill>
                  <a:srgbClr val="D6FB18"/>
                </a:solidFill>
                <a:latin typeface="Trebuchet MS"/>
                <a:ea typeface="Trebuchet MS"/>
                <a:cs typeface="Trebuchet MS"/>
                <a:sym typeface="Trebuchet MS"/>
              </a:defRPr>
            </a:pPr>
            <a:r>
              <a:t>Softening of the skin</a:t>
            </a:r>
          </a:p>
          <a:p>
            <a:pPr algn="l">
              <a:defRPr sz="3000">
                <a:solidFill>
                  <a:srgbClr val="D6FB18"/>
                </a:solidFill>
                <a:latin typeface="Trebuchet MS"/>
                <a:ea typeface="Trebuchet MS"/>
                <a:cs typeface="Trebuchet MS"/>
                <a:sym typeface="Trebuchet MS"/>
              </a:defRPr>
            </a:pPr>
            <a:r>
              <a:t>Breast growth</a:t>
            </a:r>
          </a:p>
          <a:p>
            <a:pPr algn="l">
              <a:defRPr sz="3000">
                <a:solidFill>
                  <a:srgbClr val="D6FB18"/>
                </a:solidFill>
                <a:latin typeface="Trebuchet MS"/>
                <a:ea typeface="Trebuchet MS"/>
                <a:cs typeface="Trebuchet MS"/>
                <a:sym typeface="Trebuchet MS"/>
              </a:defRPr>
            </a:pPr>
            <a:r>
              <a:t>Body/facial hair: thinning/</a:t>
            </a:r>
            <a:br/>
            <a:r>
              <a:t>     slowed growth</a:t>
            </a:r>
          </a:p>
          <a:p>
            <a:pPr algn="l">
              <a:defRPr sz="3000">
                <a:solidFill>
                  <a:srgbClr val="D6FB18"/>
                </a:solidFill>
                <a:latin typeface="Trebuchet MS"/>
                <a:ea typeface="Trebuchet MS"/>
                <a:cs typeface="Trebuchet MS"/>
                <a:sym typeface="Trebuchet MS"/>
              </a:defRPr>
            </a:pPr>
            <a:r>
              <a:t>Male pattern baldness:</a:t>
            </a:r>
            <a:br/>
            <a:r>
              <a:t>    arrested, but no regrowth</a:t>
            </a:r>
          </a:p>
          <a:p>
            <a:pPr algn="l">
              <a:defRPr sz="3000">
                <a:solidFill>
                  <a:srgbClr val="D6FB18"/>
                </a:solidFill>
                <a:latin typeface="Trebuchet MS"/>
                <a:ea typeface="Trebuchet MS"/>
                <a:cs typeface="Trebuchet MS"/>
                <a:sym typeface="Trebuchet MS"/>
              </a:defRPr>
            </a:pPr>
            <a:r>
              <a:t>Male sexuality suppression:  erectile function, sperm   production, decreased libido</a:t>
            </a:r>
          </a:p>
        </p:txBody>
      </p:sp>
      <p:sp>
        <p:nvSpPr>
          <p:cNvPr id="187" name="Masculinizing: testosterone “T”…"/>
          <p:cNvSpPr txBox="1"/>
          <p:nvPr/>
        </p:nvSpPr>
        <p:spPr>
          <a:xfrm>
            <a:off x="6356789" y="1431924"/>
            <a:ext cx="6182268" cy="68897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2" algn="l">
              <a:lnSpc>
                <a:spcPct val="150000"/>
              </a:lnSpc>
              <a:defRPr u="sng">
                <a:latin typeface="Trebuchet MS"/>
                <a:ea typeface="Trebuchet MS"/>
                <a:cs typeface="Trebuchet MS"/>
                <a:sym typeface="Trebuchet MS"/>
              </a:defRPr>
            </a:pPr>
            <a:r>
              <a:rPr sz="3200">
                <a:solidFill>
                  <a:srgbClr val="D6FB18"/>
                </a:solidFill>
              </a:rPr>
              <a:t>Masculinizing: testosterone “T”</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Facial/body hair growth</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Scalp hair loss</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Deepened voice</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Increased muscle mass/strength</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Body fat redistribution</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Cessation of menses</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Clitoral enlargement</a:t>
            </a:r>
            <a:endParaRPr sz="3200">
              <a:solidFill>
                <a:srgbClr val="D6FB18"/>
              </a:solidFill>
            </a:endParaRPr>
          </a:p>
          <a:p>
            <a:pPr lvl="2" algn="l">
              <a:lnSpc>
                <a:spcPct val="150000"/>
              </a:lnSpc>
              <a:defRPr>
                <a:latin typeface="Trebuchet MS"/>
                <a:ea typeface="Trebuchet MS"/>
                <a:cs typeface="Trebuchet MS"/>
                <a:sym typeface="Trebuchet MS"/>
              </a:defRPr>
            </a:pPr>
            <a:r>
              <a:rPr sz="3200">
                <a:solidFill>
                  <a:srgbClr val="D6FB18"/>
                </a:solidFill>
              </a:rPr>
              <a:t>Vaginal atrophy</a:t>
            </a:r>
            <a:endParaRPr sz="3200">
              <a:solidFill>
                <a:srgbClr val="D6FB18"/>
              </a:solidFill>
            </a:endParaRPr>
          </a:p>
        </p:txBody>
      </p:sp>
      <p:sp>
        <p:nvSpPr>
          <p:cNvPr id="188" name="Impact of Cross Gender Hormone Treatment: HRT"/>
          <p:cNvSpPr txBox="1"/>
          <p:nvPr/>
        </p:nvSpPr>
        <p:spPr>
          <a:xfrm>
            <a:off x="989600" y="240883"/>
            <a:ext cx="11470620" cy="584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i="1" sz="3400">
                <a:solidFill>
                  <a:srgbClr val="D6FB18"/>
                </a:solidFill>
                <a:latin typeface="Trebuchet MS"/>
                <a:ea typeface="Trebuchet MS"/>
                <a:cs typeface="Trebuchet MS"/>
                <a:sym typeface="Trebuchet MS"/>
              </a:defRPr>
            </a:lvl1pPr>
          </a:lstStyle>
          <a:p>
            <a:pPr/>
            <a:r>
              <a:t>Impact of Cross Gender Hormone Treatment: HRT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G_5239.jpg" descr="IMG_5239.jpg"/>
          <p:cNvPicPr>
            <a:picLocks noChangeAspect="1"/>
          </p:cNvPicPr>
          <p:nvPr>
            <p:ph type="pic" idx="15"/>
          </p:nvPr>
        </p:nvPicPr>
        <p:blipFill>
          <a:blip r:embed="rId2">
            <a:extLst/>
          </a:blip>
          <a:srcRect l="6864" t="0" r="6864" b="0"/>
          <a:stretch>
            <a:fillRect/>
          </a:stretch>
        </p:blipFill>
        <p:spPr>
          <a:xfrm>
            <a:off x="7526505" y="1311384"/>
            <a:ext cx="4621880" cy="7130900"/>
          </a:xfrm>
          <a:prstGeom prst="rect">
            <a:avLst/>
          </a:prstGeom>
        </p:spPr>
      </p:pic>
      <p:pic>
        <p:nvPicPr>
          <p:cNvPr id="193" name="DSC_0108.jpg" descr="DSC_0108.jpg"/>
          <p:cNvPicPr>
            <a:picLocks noChangeAspect="1"/>
          </p:cNvPicPr>
          <p:nvPr/>
        </p:nvPicPr>
        <p:blipFill>
          <a:blip r:embed="rId3">
            <a:extLst/>
          </a:blip>
          <a:stretch>
            <a:fillRect/>
          </a:stretch>
        </p:blipFill>
        <p:spPr>
          <a:xfrm>
            <a:off x="2904840" y="5132404"/>
            <a:ext cx="3982463" cy="4525217"/>
          </a:xfrm>
          <a:prstGeom prst="rect">
            <a:avLst/>
          </a:prstGeom>
          <a:ln w="3175">
            <a:miter lim="400000"/>
          </a:ln>
        </p:spPr>
      </p:pic>
      <p:pic>
        <p:nvPicPr>
          <p:cNvPr id="194" name="IMG_5238.jpg" descr="IMG_5238.jpg"/>
          <p:cNvPicPr>
            <a:picLocks noChangeAspect="1"/>
          </p:cNvPicPr>
          <p:nvPr/>
        </p:nvPicPr>
        <p:blipFill>
          <a:blip r:embed="rId4">
            <a:extLst/>
          </a:blip>
          <a:stretch>
            <a:fillRect/>
          </a:stretch>
        </p:blipFill>
        <p:spPr>
          <a:xfrm>
            <a:off x="2904840" y="109579"/>
            <a:ext cx="3982463" cy="4823642"/>
          </a:xfrm>
          <a:prstGeom prst="rect">
            <a:avLst/>
          </a:prstGeom>
          <a:ln w="3175">
            <a:miter lim="400000"/>
          </a:ln>
        </p:spPr>
      </p:pic>
      <p:sp>
        <p:nvSpPr>
          <p:cNvPr id="195" name="1964…"/>
          <p:cNvSpPr txBox="1"/>
          <p:nvPr/>
        </p:nvSpPr>
        <p:spPr>
          <a:xfrm>
            <a:off x="944660" y="2190750"/>
            <a:ext cx="1232815" cy="10541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a:solidFill>
                  <a:srgbClr val="D6FB18"/>
                </a:solidFill>
              </a:defRPr>
            </a:pPr>
            <a:r>
              <a:t>1964</a:t>
            </a:r>
          </a:p>
          <a:p>
            <a:pPr>
              <a:defRPr sz="2800">
                <a:solidFill>
                  <a:srgbClr val="D6FB18"/>
                </a:solidFill>
              </a:defRPr>
            </a:pPr>
            <a:r>
              <a:t>(21)</a:t>
            </a:r>
          </a:p>
        </p:txBody>
      </p:sp>
      <p:sp>
        <p:nvSpPr>
          <p:cNvPr id="196" name="2012…"/>
          <p:cNvSpPr txBox="1"/>
          <p:nvPr/>
        </p:nvSpPr>
        <p:spPr>
          <a:xfrm>
            <a:off x="944660" y="6193530"/>
            <a:ext cx="1232815" cy="10541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a:solidFill>
                  <a:srgbClr val="D6FB18"/>
                </a:solidFill>
              </a:defRPr>
            </a:pPr>
            <a:r>
              <a:t>2012</a:t>
            </a:r>
          </a:p>
          <a:p>
            <a:pPr>
              <a:defRPr sz="2800">
                <a:solidFill>
                  <a:srgbClr val="D6FB18"/>
                </a:solidFill>
              </a:defRPr>
            </a:pPr>
            <a:r>
              <a:t>(70)</a:t>
            </a:r>
          </a:p>
        </p:txBody>
      </p:sp>
      <p:sp>
        <p:nvSpPr>
          <p:cNvPr id="197" name="2019…"/>
          <p:cNvSpPr txBox="1"/>
          <p:nvPr/>
        </p:nvSpPr>
        <p:spPr>
          <a:xfrm>
            <a:off x="9221101" y="8516694"/>
            <a:ext cx="1232816" cy="10541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a:solidFill>
                  <a:srgbClr val="D6FB18"/>
                </a:solidFill>
              </a:defRPr>
            </a:pPr>
            <a:r>
              <a:t>2019</a:t>
            </a:r>
          </a:p>
          <a:p>
            <a:pPr>
              <a:defRPr sz="2800">
                <a:solidFill>
                  <a:srgbClr val="D6FB18"/>
                </a:solidFill>
              </a:defRPr>
            </a:pPr>
            <a:r>
              <a:t>(77)</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actions to, and Descriptions of Transgender Persons…"/>
          <p:cNvSpPr txBox="1"/>
          <p:nvPr>
            <p:ph type="body" idx="14"/>
          </p:nvPr>
        </p:nvSpPr>
        <p:spPr>
          <a:xfrm>
            <a:off x="563718" y="165204"/>
            <a:ext cx="11877364" cy="10248901"/>
          </a:xfrm>
          <a:prstGeom prst="rect">
            <a:avLst/>
          </a:prstGeom>
        </p:spPr>
        <p:txBody>
          <a:bodyPr/>
          <a:lstStyle/>
          <a:p>
            <a:pPr>
              <a:defRPr sz="3600">
                <a:solidFill>
                  <a:srgbClr val="D6FB18"/>
                </a:solidFill>
                <a:latin typeface="Trebuchet MS"/>
                <a:ea typeface="Trebuchet MS"/>
                <a:cs typeface="Trebuchet MS"/>
                <a:sym typeface="Trebuchet MS"/>
              </a:defRPr>
            </a:pPr>
            <a:r>
              <a:t> Reactions to, and Descriptions of Transgender Persons</a:t>
            </a:r>
          </a:p>
          <a:p>
            <a:pPr algn="l">
              <a:defRPr sz="3000">
                <a:solidFill>
                  <a:srgbClr val="D6FB18"/>
                </a:solidFill>
                <a:latin typeface="Trebuchet MS"/>
                <a:ea typeface="Trebuchet MS"/>
                <a:cs typeface="Trebuchet MS"/>
                <a:sym typeface="Trebuchet MS"/>
              </a:defRPr>
            </a:pPr>
            <a:r>
              <a:t>Not a ‘real’ woman or man</a:t>
            </a:r>
            <a:br/>
            <a:r>
              <a:t>Freak, weirdo, fag, tranny, shemale (largely in the porn industry)</a:t>
            </a:r>
            <a:br/>
            <a:r>
              <a:t>Confused, abnormal, emotionally/mentally unstable</a:t>
            </a:r>
            <a:br/>
            <a:r>
              <a:t>Unwitting pawn/recruit  of the transgender cabal (typically teens)</a:t>
            </a:r>
            <a:br/>
            <a:r>
              <a:t>Attention seeking, exhibitionistic, narcissistic</a:t>
            </a:r>
            <a:br/>
            <a:r>
              <a:t>Selfish, reckless, naive</a:t>
            </a:r>
            <a:br/>
            <a:r>
              <a:t>Impersonator, fake, deceptive, “a trap”</a:t>
            </a:r>
            <a:br/>
            <a:r>
              <a:t>Fetishistic (autogynephilia), perverted</a:t>
            </a:r>
            <a:br/>
            <a:r>
              <a:t>Promiscuous in general or ‘just want to have sex with guys/girls’</a:t>
            </a:r>
            <a:br/>
            <a:r>
              <a:t>Transgender is not a ‘real’ gender</a:t>
            </a:r>
            <a:br/>
            <a:r>
              <a:t>‘Gender’ is a fiction; only the male/female sexual binary is ‘real’</a:t>
            </a:r>
            <a:br/>
            <a:r>
              <a:t>Unnatural</a:t>
            </a:r>
            <a:br/>
            <a:r>
              <a:t>UnGodly, Satanic</a:t>
            </a:r>
            <a:br/>
            <a:r>
              <a:t>Have an agenda (and probably not a very nice one)</a:t>
            </a:r>
            <a:br/>
            <a:r>
              <a:t>Playing the identity card</a:t>
            </a:r>
            <a:br/>
            <a:r>
              <a:t>Engaging in identity politics</a:t>
            </a:r>
            <a:br/>
            <a:r>
              <a:t>Engaging in special pleading (acting like a snowflake)</a:t>
            </a:r>
            <a:br/>
            <a:r>
              <a:t>Influenced by ‘social contagion’: Rapid Onset Gender Dysphoria</a:t>
            </a:r>
            <a:br/>
            <a:r>
              <a:t>Misgendering: ‘dead’ name, pronouns, form of address (sir, madam)</a:t>
            </a:r>
            <a:br/>
            <a:b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ree Models of Intimate Partner Relations…"/>
          <p:cNvSpPr txBox="1"/>
          <p:nvPr/>
        </p:nvSpPr>
        <p:spPr>
          <a:xfrm>
            <a:off x="681653" y="-20431"/>
            <a:ext cx="11641495" cy="106426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a:solidFill>
                  <a:srgbClr val="D6FB18"/>
                </a:solidFill>
                <a:latin typeface="Trebuchet MS"/>
                <a:ea typeface="Trebuchet MS"/>
                <a:cs typeface="Trebuchet MS"/>
                <a:sym typeface="Trebuchet MS"/>
              </a:defRPr>
            </a:pPr>
            <a:r>
              <a:t>Three Models of Intimate Partner Relations</a:t>
            </a:r>
          </a:p>
          <a:p>
            <a:pPr>
              <a:defRPr sz="1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U</a:t>
            </a:r>
            <a:r>
              <a:rPr u="sng"/>
              <a:t>nconscious relationship</a:t>
            </a:r>
            <a:r>
              <a:t>: our choice of partners is driven by the desire to resolve the unfinished business of our childhoods</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u="sng"/>
              <a:t>Adult attachment</a:t>
            </a:r>
            <a:r>
              <a:t>: replicate as an adult the intimate experience of parent and child.  Goal is s</a:t>
            </a:r>
            <a:r>
              <a:rPr i="1"/>
              <a:t>ecure attachment:</a:t>
            </a:r>
            <a:r>
              <a:t> knowing that your partner will be there for you emotionally when you need them</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u="sng"/>
              <a:t>Self expressive</a:t>
            </a:r>
            <a:r>
              <a:t>: marriage as a means of sublime self fulfillment.</a:t>
            </a:r>
          </a:p>
          <a:p>
            <a:pPr algn="l">
              <a:defRPr sz="3000">
                <a:solidFill>
                  <a:srgbClr val="D6FB18"/>
                </a:solidFill>
                <a:latin typeface="Trebuchet MS"/>
                <a:ea typeface="Trebuchet MS"/>
                <a:cs typeface="Trebuchet MS"/>
                <a:sym typeface="Trebuchet MS"/>
              </a:defRPr>
            </a:pPr>
            <a:r>
              <a:t>In the last generation women have changed, and men, by and large, have not. </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Women now seek intimacy: sexually, intellectually, and above all-emotionally.</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For women, giving in and backing off do not work.  For men, appeasement and hoping it will just go away  also will not work.</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i="1"/>
              <a:t>Golden Rule of relationship empowerment</a:t>
            </a:r>
            <a:r>
              <a:t>: “What can I give you to help me get what I want?” </a:t>
            </a:r>
          </a:p>
          <a:p>
            <a:pPr algn="l">
              <a:defRPr sz="16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rPr i="1"/>
              <a:t>Most reliable predictor of long term martial success</a:t>
            </a:r>
            <a:r>
              <a:t>: wives clearly communicating their needs and husbands altering their behavior to meet those needs</a:t>
            </a:r>
          </a:p>
          <a:p>
            <a:pPr algn="l">
              <a:defRPr sz="3000">
                <a:solidFill>
                  <a:srgbClr val="D6FB18"/>
                </a:solidFill>
                <a:latin typeface="Trebuchet MS"/>
                <a:ea typeface="Trebuchet MS"/>
                <a:cs typeface="Trebuchet MS"/>
                <a:sym typeface="Trebuchet MS"/>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his being human is a guest house.…"/>
          <p:cNvSpPr txBox="1"/>
          <p:nvPr>
            <p:ph type="body" idx="14"/>
          </p:nvPr>
        </p:nvSpPr>
        <p:spPr>
          <a:xfrm>
            <a:off x="1074625" y="409647"/>
            <a:ext cx="10855549" cy="9677401"/>
          </a:xfrm>
          <a:prstGeom prst="rect">
            <a:avLst/>
          </a:prstGeom>
        </p:spPr>
        <p:txBody>
          <a:bodyPr/>
          <a:lstStyle/>
          <a:p>
            <a:pPr defTabSz="457200">
              <a:lnSpc>
                <a:spcPts val="6700"/>
              </a:lnSpc>
              <a:spcBef>
                <a:spcPts val="1200"/>
              </a:spcBef>
              <a:defRPr sz="3400">
                <a:solidFill>
                  <a:srgbClr val="000000"/>
                </a:solidFill>
                <a:latin typeface="Comic Sans MS"/>
                <a:ea typeface="Comic Sans MS"/>
                <a:cs typeface="Comic Sans MS"/>
                <a:sym typeface="Comic Sans MS"/>
              </a:defRPr>
            </a:pPr>
            <a:r>
              <a:rPr>
                <a:solidFill>
                  <a:srgbClr val="D6FB18"/>
                </a:solidFill>
                <a:latin typeface="Trebuchet MS"/>
                <a:ea typeface="Trebuchet MS"/>
                <a:cs typeface="Trebuchet MS"/>
                <a:sym typeface="Trebuchet MS"/>
              </a:rPr>
              <a:t>This being human is a guest house. </a:t>
            </a:r>
            <a:endParaRPr>
              <a:solidFill>
                <a:srgbClr val="D6FB18"/>
              </a:solidFill>
              <a:latin typeface="Trebuchet MS"/>
              <a:ea typeface="Trebuchet MS"/>
              <a:cs typeface="Trebuchet MS"/>
              <a:sym typeface="Trebuchet MS"/>
            </a:endParaRPr>
          </a:p>
          <a:p>
            <a:pPr defTabSz="457200">
              <a:lnSpc>
                <a:spcPts val="6700"/>
              </a:lnSpc>
              <a:spcBef>
                <a:spcPts val="1200"/>
              </a:spcBef>
              <a:defRPr sz="3400">
                <a:solidFill>
                  <a:srgbClr val="000000"/>
                </a:solidFill>
                <a:latin typeface="Comic Sans MS"/>
                <a:ea typeface="Comic Sans MS"/>
                <a:cs typeface="Comic Sans MS"/>
                <a:sym typeface="Comic Sans MS"/>
              </a:defRPr>
            </a:pPr>
            <a:r>
              <a:rPr>
                <a:solidFill>
                  <a:srgbClr val="D6FB18"/>
                </a:solidFill>
                <a:latin typeface="Trebuchet MS"/>
                <a:ea typeface="Trebuchet MS"/>
                <a:cs typeface="Trebuchet MS"/>
                <a:sym typeface="Trebuchet MS"/>
              </a:rPr>
              <a:t>Every morning a new arrival. </a:t>
            </a:r>
            <a:endParaRPr>
              <a:solidFill>
                <a:srgbClr val="D6FB18"/>
              </a:solidFill>
              <a:latin typeface="Trebuchet MS"/>
              <a:ea typeface="Trebuchet MS"/>
              <a:cs typeface="Trebuchet MS"/>
              <a:sym typeface="Trebuchet MS"/>
            </a:endParaRPr>
          </a:p>
          <a:p>
            <a:pPr defTabSz="457200">
              <a:lnSpc>
                <a:spcPts val="5800"/>
              </a:lnSpc>
              <a:spcBef>
                <a:spcPts val="1200"/>
              </a:spcBef>
              <a:defRPr sz="3400">
                <a:solidFill>
                  <a:srgbClr val="D6FB18"/>
                </a:solidFill>
                <a:latin typeface="Trebuchet MS"/>
                <a:ea typeface="Trebuchet MS"/>
                <a:cs typeface="Trebuchet MS"/>
                <a:sym typeface="Trebuchet MS"/>
              </a:defRPr>
            </a:pPr>
            <a:r>
              <a:t>A joy, a depression, a meanness</a:t>
            </a:r>
          </a:p>
          <a:p>
            <a:pPr defTabSz="457200">
              <a:lnSpc>
                <a:spcPts val="5800"/>
              </a:lnSpc>
              <a:spcBef>
                <a:spcPts val="1200"/>
              </a:spcBef>
              <a:defRPr sz="3400">
                <a:solidFill>
                  <a:srgbClr val="D6FB18"/>
                </a:solidFill>
                <a:latin typeface="Trebuchet MS"/>
                <a:ea typeface="Trebuchet MS"/>
                <a:cs typeface="Trebuchet MS"/>
                <a:sym typeface="Trebuchet MS"/>
              </a:defRPr>
            </a:pPr>
            <a:r>
              <a:t>Some momentary awareness comes as an unexpected visitor. </a:t>
            </a:r>
          </a:p>
          <a:p>
            <a:pPr defTabSz="457200">
              <a:lnSpc>
                <a:spcPts val="5800"/>
              </a:lnSpc>
              <a:spcBef>
                <a:spcPts val="1200"/>
              </a:spcBef>
              <a:defRPr sz="3400">
                <a:solidFill>
                  <a:srgbClr val="D6FB18"/>
                </a:solidFill>
                <a:latin typeface="Trebuchet MS"/>
                <a:ea typeface="Trebuchet MS"/>
                <a:cs typeface="Trebuchet MS"/>
                <a:sym typeface="Trebuchet MS"/>
              </a:defRPr>
            </a:pPr>
            <a:r>
              <a:t>Welcome and entertain them all! </a:t>
            </a:r>
          </a:p>
          <a:p>
            <a:pPr defTabSz="457200">
              <a:lnSpc>
                <a:spcPts val="5800"/>
              </a:lnSpc>
              <a:spcBef>
                <a:spcPts val="1200"/>
              </a:spcBef>
              <a:defRPr sz="3400">
                <a:solidFill>
                  <a:srgbClr val="D6FB18"/>
                </a:solidFill>
                <a:latin typeface="Trebuchet MS"/>
                <a:ea typeface="Trebuchet MS"/>
                <a:cs typeface="Trebuchet MS"/>
                <a:sym typeface="Trebuchet MS"/>
              </a:defRPr>
            </a:pPr>
            <a:r>
              <a:t>Even if they're a crowd of sorrows, </a:t>
            </a:r>
          </a:p>
          <a:p>
            <a:pPr defTabSz="457200">
              <a:lnSpc>
                <a:spcPts val="5800"/>
              </a:lnSpc>
              <a:spcBef>
                <a:spcPts val="1200"/>
              </a:spcBef>
              <a:defRPr sz="3400">
                <a:solidFill>
                  <a:srgbClr val="D6FB18"/>
                </a:solidFill>
                <a:latin typeface="Trebuchet MS"/>
                <a:ea typeface="Trebuchet MS"/>
                <a:cs typeface="Trebuchet MS"/>
                <a:sym typeface="Trebuchet MS"/>
              </a:defRPr>
            </a:pPr>
            <a:r>
              <a:t>Who violently sweep your house empty of its furniture, </a:t>
            </a:r>
          </a:p>
          <a:p>
            <a:pPr defTabSz="457200">
              <a:lnSpc>
                <a:spcPts val="5800"/>
              </a:lnSpc>
              <a:spcBef>
                <a:spcPts val="1200"/>
              </a:spcBef>
              <a:defRPr sz="3400">
                <a:solidFill>
                  <a:srgbClr val="D6FB18"/>
                </a:solidFill>
                <a:latin typeface="Trebuchet MS"/>
                <a:ea typeface="Trebuchet MS"/>
                <a:cs typeface="Trebuchet MS"/>
                <a:sym typeface="Trebuchet MS"/>
              </a:defRPr>
            </a:pPr>
            <a:r>
              <a:t>Still, treat each guest honorably. </a:t>
            </a:r>
          </a:p>
          <a:p>
            <a:pPr defTabSz="457200">
              <a:lnSpc>
                <a:spcPts val="5800"/>
              </a:lnSpc>
              <a:spcBef>
                <a:spcPts val="1200"/>
              </a:spcBef>
              <a:defRPr sz="3400">
                <a:solidFill>
                  <a:srgbClr val="D6FB18"/>
                </a:solidFill>
                <a:latin typeface="Trebuchet MS"/>
                <a:ea typeface="Trebuchet MS"/>
                <a:cs typeface="Trebuchet MS"/>
                <a:sym typeface="Trebuchet MS"/>
              </a:defRPr>
            </a:pPr>
            <a:r>
              <a:t>He may be clearing you out for some new delight. </a:t>
            </a:r>
          </a:p>
          <a:p>
            <a:pPr defTabSz="457200">
              <a:lnSpc>
                <a:spcPts val="5800"/>
              </a:lnSpc>
              <a:spcBef>
                <a:spcPts val="1200"/>
              </a:spcBef>
              <a:defRPr sz="3400">
                <a:solidFill>
                  <a:srgbClr val="D6FB18"/>
                </a:solidFill>
                <a:latin typeface="Trebuchet MS"/>
                <a:ea typeface="Trebuchet MS"/>
                <a:cs typeface="Trebuchet MS"/>
                <a:sym typeface="Trebuchet MS"/>
              </a:defRPr>
            </a:pPr>
            <a:r>
              <a:t>The dark thought, the shame, the malice,</a:t>
            </a:r>
          </a:p>
          <a:p>
            <a:pPr defTabSz="457200">
              <a:lnSpc>
                <a:spcPts val="5800"/>
              </a:lnSpc>
              <a:spcBef>
                <a:spcPts val="1200"/>
              </a:spcBef>
              <a:defRPr sz="3400">
                <a:solidFill>
                  <a:srgbClr val="D6FB18"/>
                </a:solidFill>
                <a:latin typeface="Trebuchet MS"/>
                <a:ea typeface="Trebuchet MS"/>
                <a:cs typeface="Trebuchet MS"/>
                <a:sym typeface="Trebuchet MS"/>
              </a:defRPr>
            </a:pPr>
            <a:r>
              <a:t>Meet them at the door laughing, and invite them in. </a:t>
            </a:r>
          </a:p>
          <a:p>
            <a:pPr defTabSz="457200">
              <a:lnSpc>
                <a:spcPts val="5800"/>
              </a:lnSpc>
              <a:spcBef>
                <a:spcPts val="1200"/>
              </a:spcBef>
              <a:defRPr sz="3400">
                <a:solidFill>
                  <a:srgbClr val="D6FB18"/>
                </a:solidFill>
                <a:latin typeface="Trebuchet MS"/>
                <a:ea typeface="Trebuchet MS"/>
                <a:cs typeface="Trebuchet MS"/>
                <a:sym typeface="Trebuchet MS"/>
              </a:defRPr>
            </a:pPr>
            <a:r>
              <a:t>Be grateful for whoever comes, </a:t>
            </a:r>
          </a:p>
          <a:p>
            <a:pPr defTabSz="457200">
              <a:lnSpc>
                <a:spcPts val="5800"/>
              </a:lnSpc>
              <a:spcBef>
                <a:spcPts val="1200"/>
              </a:spcBef>
              <a:defRPr sz="3400">
                <a:solidFill>
                  <a:srgbClr val="D6FB18"/>
                </a:solidFill>
                <a:latin typeface="Trebuchet MS"/>
                <a:ea typeface="Trebuchet MS"/>
                <a:cs typeface="Trebuchet MS"/>
                <a:sym typeface="Trebuchet MS"/>
              </a:defRPr>
            </a:pPr>
            <a:r>
              <a:t>Because each has been sent as a guide from beyond.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Psychologial Patriarchy…"/>
          <p:cNvSpPr txBox="1"/>
          <p:nvPr>
            <p:ph type="body" idx="14"/>
          </p:nvPr>
        </p:nvSpPr>
        <p:spPr>
          <a:xfrm>
            <a:off x="825283" y="551483"/>
            <a:ext cx="11354234" cy="10795001"/>
          </a:xfrm>
          <a:prstGeom prst="rect">
            <a:avLst/>
          </a:prstGeom>
        </p:spPr>
        <p:txBody>
          <a:bodyPr/>
          <a:lstStyle/>
          <a:p>
            <a:pPr>
              <a:defRPr>
                <a:solidFill>
                  <a:srgbClr val="D6FB18"/>
                </a:solidFill>
                <a:latin typeface="Trebuchet MS"/>
                <a:ea typeface="Trebuchet MS"/>
                <a:cs typeface="Trebuchet MS"/>
                <a:sym typeface="Trebuchet MS"/>
              </a:defRPr>
            </a:pPr>
            <a:r>
              <a:t>Psychologial Patriarchy</a:t>
            </a:r>
          </a:p>
          <a:p>
            <a:pPr algn="l">
              <a:defRPr sz="3000">
                <a:solidFill>
                  <a:srgbClr val="D6FB18"/>
                </a:solidFill>
                <a:latin typeface="Trebuchet MS"/>
                <a:ea typeface="Trebuchet MS"/>
                <a:cs typeface="Trebuchet MS"/>
                <a:sym typeface="Trebuchet MS"/>
              </a:defRPr>
            </a:pPr>
            <a:r>
              <a:t>Defines the relationship between two different sets of human qualities: results in the halving of the self</a:t>
            </a:r>
          </a:p>
          <a:p>
            <a:pPr algn="l">
              <a:defRPr sz="3000">
                <a:solidFill>
                  <a:srgbClr val="D6FB18"/>
                </a:solidFill>
                <a:latin typeface="Trebuchet MS"/>
                <a:ea typeface="Trebuchet MS"/>
                <a:cs typeface="Trebuchet MS"/>
                <a:sym typeface="Trebuchet MS"/>
              </a:defRPr>
            </a:pPr>
            <a:r>
              <a:t>‘Masculine’: achievement, strength, dominance, logic, aggression, antidependence, goal orientation, insensitivity</a:t>
            </a:r>
          </a:p>
          <a:p>
            <a:pPr algn="l">
              <a:defRPr sz="3000">
                <a:solidFill>
                  <a:srgbClr val="D6FB18"/>
                </a:solidFill>
                <a:latin typeface="Trebuchet MS"/>
                <a:ea typeface="Trebuchet MS"/>
                <a:cs typeface="Trebuchet MS"/>
                <a:sym typeface="Trebuchet MS"/>
              </a:defRPr>
            </a:pPr>
            <a:r>
              <a:t>‘Feminine’: weakness, emotion, yielding, dependence, process orientation, oversensitivity</a:t>
            </a:r>
          </a:p>
          <a:p>
            <a:pPr algn="l">
              <a:defRPr sz="3000">
                <a:solidFill>
                  <a:srgbClr val="D6FB18"/>
                </a:solidFill>
                <a:latin typeface="Trebuchet MS"/>
                <a:ea typeface="Trebuchet MS"/>
                <a:cs typeface="Trebuchet MS"/>
                <a:sym typeface="Trebuchet MS"/>
              </a:defRPr>
            </a:pPr>
            <a:r>
              <a:t>A ‘power over’ relationship model’ as distinct from ‘being with’</a:t>
            </a:r>
            <a:br/>
            <a:r>
              <a:t>A  version of ‘zero sum game’ thinking</a:t>
            </a:r>
          </a:p>
          <a:p>
            <a:pPr algn="l">
              <a:defRPr sz="3000">
                <a:solidFill>
                  <a:srgbClr val="D6FB18"/>
                </a:solidFill>
                <a:latin typeface="Trebuchet MS"/>
                <a:ea typeface="Trebuchet MS"/>
                <a:cs typeface="Trebuchet MS"/>
                <a:sym typeface="Trebuchet MS"/>
              </a:defRPr>
            </a:pPr>
            <a:r>
              <a:t>Raised to be competitive performers, not intimate partners </a:t>
            </a:r>
          </a:p>
          <a:p>
            <a:pPr algn="l">
              <a:defRPr sz="3000">
                <a:solidFill>
                  <a:srgbClr val="D6FB18"/>
                </a:solidFill>
                <a:latin typeface="Trebuchet MS"/>
                <a:ea typeface="Trebuchet MS"/>
                <a:cs typeface="Trebuchet MS"/>
                <a:sym typeface="Trebuchet MS"/>
              </a:defRPr>
            </a:pPr>
            <a:r>
              <a:t>Use negative coping mechanisms: lashing out, withdrawal or violence, risky health behaviors such as substance use, tobacco</a:t>
            </a:r>
          </a:p>
          <a:p>
            <a:pPr algn="l">
              <a:defRPr sz="3000">
                <a:solidFill>
                  <a:srgbClr val="D6FB18"/>
                </a:solidFill>
                <a:latin typeface="Trebuchet MS"/>
                <a:ea typeface="Trebuchet MS"/>
                <a:cs typeface="Trebuchet MS"/>
                <a:sym typeface="Trebuchet MS"/>
              </a:defRPr>
            </a:pPr>
            <a:r>
              <a:t>The hubris of  viewing ourselves as above our surroundings rather than a part of them.</a:t>
            </a: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he Primary Obstacle to Change: Male Fragility…"/>
          <p:cNvSpPr txBox="1"/>
          <p:nvPr/>
        </p:nvSpPr>
        <p:spPr>
          <a:xfrm>
            <a:off x="564225" y="6578"/>
            <a:ext cx="11876350" cy="10109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a:solidFill>
                  <a:srgbClr val="D6FB18"/>
                </a:solidFill>
                <a:latin typeface="Trebuchet MS"/>
                <a:ea typeface="Trebuchet MS"/>
                <a:cs typeface="Trebuchet MS"/>
                <a:sym typeface="Trebuchet MS"/>
              </a:defRPr>
            </a:pPr>
            <a:r>
              <a:t>The Primary Obstacle to Change: Male Fragility</a:t>
            </a:r>
          </a:p>
          <a:p>
            <a:pP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What part of your identity have you chosen and what part has been given to you?  Will you seek a more authentic version of you?</a:t>
            </a:r>
          </a:p>
          <a:p>
            <a:pPr marL="360947" indent="-360947" algn="l">
              <a:buSzPct val="75000"/>
              <a:buChar cha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Questioning of male privilege seems to men like a terrifying loss of core identity: driving force is not misogyny but ‘male fragility.’</a:t>
            </a:r>
          </a:p>
          <a:p>
            <a:pPr marL="192505" indent="-192505" algn="l">
              <a:buSzPct val="75000"/>
              <a:buChar cha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Underlying fear of rejection, inadequacy and not knowing  what the experience of their female partner really is?</a:t>
            </a:r>
          </a:p>
          <a:p>
            <a:pPr algn="l">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Address the flight from shame into grandiosity.  Acknowledge how lashing out, withdrawal, avoidance are used to manage difficult emotions: shame, depression, anxiety, fear, disappointment.</a:t>
            </a:r>
          </a:p>
          <a:p>
            <a:pPr marL="360947" indent="-360947" algn="l">
              <a:buSzPct val="75000"/>
              <a:buChar cha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Actively challenge your feelings of being victimized; resist the temptation to move to a one up/better than position.</a:t>
            </a:r>
          </a:p>
          <a:p>
            <a:pPr marL="360947" indent="-360947" algn="l">
              <a:buSzPct val="75000"/>
              <a:buChar cha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Develop distress tolerance: this is a more robust idea of ‘strength’</a:t>
            </a:r>
          </a:p>
          <a:p>
            <a:pPr marL="360947" indent="-360947" algn="l">
              <a:buSzPct val="75000"/>
              <a:buChar char="•"/>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With increasing emotional resilience, seek intimate connection through the cultivation of a loving and generous heart.</a:t>
            </a:r>
          </a:p>
          <a:p>
            <a:pPr algn="l">
              <a:defRPr sz="1600">
                <a:solidFill>
                  <a:srgbClr val="D6FB18"/>
                </a:solidFill>
                <a:latin typeface="Trebuchet MS"/>
                <a:ea typeface="Trebuchet MS"/>
                <a:cs typeface="Trebuchet MS"/>
                <a:sym typeface="Trebuchet MS"/>
              </a:defRPr>
            </a:pPr>
          </a:p>
          <a:p>
            <a:pPr marL="360947" indent="-360947" algn="l">
              <a:buSzPct val="75000"/>
              <a:buChar char="•"/>
              <a:defRPr sz="3000">
                <a:solidFill>
                  <a:srgbClr val="D6FB18"/>
                </a:solidFill>
                <a:latin typeface="Trebuchet MS"/>
                <a:ea typeface="Trebuchet MS"/>
                <a:cs typeface="Trebuchet MS"/>
                <a:sym typeface="Trebuchet MS"/>
              </a:defRPr>
            </a:pPr>
            <a:r>
              <a:t>Focus on graciously giving your partner the gifts of kindness, emotional support, compassion and sexual pleasure</a:t>
            </a:r>
            <a:endParaRPr u="sng"/>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ome questions Michelle Allison frequently ponders:…"/>
          <p:cNvSpPr txBox="1"/>
          <p:nvPr>
            <p:ph type="body" idx="14"/>
          </p:nvPr>
        </p:nvSpPr>
        <p:spPr>
          <a:xfrm>
            <a:off x="538567" y="256749"/>
            <a:ext cx="11467217" cy="10096501"/>
          </a:xfrm>
          <a:prstGeom prst="rect">
            <a:avLst/>
          </a:prstGeom>
        </p:spPr>
        <p:txBody>
          <a:bodyPr/>
          <a:lstStyle/>
          <a:p>
            <a:pPr>
              <a:defRPr i="1" sz="3600">
                <a:solidFill>
                  <a:srgbClr val="D6FB18"/>
                </a:solidFill>
                <a:latin typeface="Trebuchet MS"/>
                <a:ea typeface="Trebuchet MS"/>
                <a:cs typeface="Trebuchet MS"/>
                <a:sym typeface="Trebuchet MS"/>
              </a:defRPr>
            </a:pPr>
            <a:r>
              <a:t>Some questions Michelle Allison frequently ponders:</a:t>
            </a:r>
          </a:p>
          <a:p>
            <a:pPr marL="385010" indent="-385010" algn="l">
              <a:buSzPct val="75000"/>
              <a:buChar char="•"/>
              <a:defRPr sz="3200">
                <a:solidFill>
                  <a:srgbClr val="D6FB18"/>
                </a:solidFill>
                <a:latin typeface="Trebuchet MS"/>
                <a:ea typeface="Trebuchet MS"/>
                <a:cs typeface="Trebuchet MS"/>
                <a:sym typeface="Trebuchet MS"/>
              </a:defRPr>
            </a:pPr>
            <a:r>
              <a:t>Do we really know what we mean by ‘sex’ and ‘gender’?</a:t>
            </a:r>
          </a:p>
          <a:p>
            <a:pPr marL="385010" indent="-385010" algn="l">
              <a:buSzPct val="75000"/>
              <a:buChar char="•"/>
              <a:defRPr sz="3200">
                <a:solidFill>
                  <a:srgbClr val="D6FB18"/>
                </a:solidFill>
                <a:latin typeface="Trebuchet MS"/>
                <a:ea typeface="Trebuchet MS"/>
                <a:cs typeface="Trebuchet MS"/>
                <a:sym typeface="Trebuchet MS"/>
              </a:defRPr>
            </a:pPr>
            <a:r>
              <a:t>Is ‘sex’ completely biological and ‘gender’ a purely social construction?</a:t>
            </a:r>
          </a:p>
          <a:p>
            <a:pPr marL="385010" indent="-385010" algn="l">
              <a:buSzPct val="75000"/>
              <a:buChar char="•"/>
              <a:defRPr sz="3200">
                <a:solidFill>
                  <a:srgbClr val="D6FB18"/>
                </a:solidFill>
                <a:latin typeface="Trebuchet MS"/>
                <a:ea typeface="Trebuchet MS"/>
                <a:cs typeface="Trebuchet MS"/>
                <a:sym typeface="Trebuchet MS"/>
              </a:defRPr>
            </a:pPr>
            <a:r>
              <a:t>How is ‘gender politics’ shaping our social cohesion?  What are the prospects for America to become whole?</a:t>
            </a:r>
          </a:p>
          <a:p>
            <a:pPr marL="385010" indent="-385010" algn="l">
              <a:buSzPct val="75000"/>
              <a:buChar char="•"/>
              <a:defRPr sz="3200">
                <a:solidFill>
                  <a:srgbClr val="D6FB18"/>
                </a:solidFill>
                <a:latin typeface="Trebuchet MS"/>
                <a:ea typeface="Trebuchet MS"/>
                <a:cs typeface="Trebuchet MS"/>
                <a:sym typeface="Trebuchet MS"/>
              </a:defRPr>
            </a:pPr>
            <a:r>
              <a:t>Is there an ‘essential’ nature or even a set of traits defining female and a male so that we can generalize?  </a:t>
            </a:r>
          </a:p>
          <a:p>
            <a:pPr marL="385010" indent="-385010" algn="l">
              <a:buSzPct val="75000"/>
              <a:buChar char="•"/>
              <a:defRPr sz="3200">
                <a:solidFill>
                  <a:srgbClr val="D6FB18"/>
                </a:solidFill>
                <a:latin typeface="Trebuchet MS"/>
                <a:ea typeface="Trebuchet MS"/>
                <a:cs typeface="Trebuchet MS"/>
                <a:sym typeface="Trebuchet MS"/>
              </a:defRPr>
            </a:pPr>
            <a:r>
              <a:t>Are feminists right about the corrosive impact of ‘patriarchy’? </a:t>
            </a:r>
          </a:p>
          <a:p>
            <a:pPr marL="385010" indent="-385010" algn="l">
              <a:buSzPct val="75000"/>
              <a:buChar char="•"/>
              <a:defRPr sz="3200">
                <a:solidFill>
                  <a:srgbClr val="D6FB18"/>
                </a:solidFill>
                <a:latin typeface="Trebuchet MS"/>
                <a:ea typeface="Trebuchet MS"/>
                <a:cs typeface="Trebuchet MS"/>
                <a:sym typeface="Trebuchet MS"/>
              </a:defRPr>
            </a:pPr>
            <a:r>
              <a:t>How are men faring emotionally?  Does psychotherapy have anything useful to offer men? ?  Is ‘male fragility’ a valid or useful notion?</a:t>
            </a:r>
          </a:p>
          <a:p>
            <a:pPr marL="385010" indent="-385010" algn="l">
              <a:buSzPct val="75000"/>
              <a:buChar char="•"/>
              <a:defRPr sz="3200">
                <a:solidFill>
                  <a:srgbClr val="D6FB18"/>
                </a:solidFill>
                <a:latin typeface="Trebuchet MS"/>
                <a:ea typeface="Trebuchet MS"/>
                <a:cs typeface="Trebuchet MS"/>
                <a:sym typeface="Trebuchet MS"/>
              </a:defRPr>
            </a:pPr>
            <a:r>
              <a:t>Having experienced both genders, what have I personally leaned about our gendered lives that is clinically relevant?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Constructs That Will Be ‘Bandied About’ Today…"/>
          <p:cNvSpPr txBox="1"/>
          <p:nvPr/>
        </p:nvSpPr>
        <p:spPr>
          <a:xfrm>
            <a:off x="753687" y="-321852"/>
            <a:ext cx="11497427" cy="1180846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3800">
                <a:solidFill>
                  <a:srgbClr val="D6FB18"/>
                </a:solidFill>
                <a:latin typeface="Trebuchet MS"/>
                <a:ea typeface="Trebuchet MS"/>
                <a:cs typeface="Trebuchet MS"/>
                <a:sym typeface="Trebuchet MS"/>
              </a:defRPr>
            </a:pPr>
          </a:p>
          <a:p>
            <a:pPr>
              <a:defRPr i="1" sz="3400">
                <a:solidFill>
                  <a:srgbClr val="D6FB18"/>
                </a:solidFill>
                <a:latin typeface="Trebuchet MS"/>
                <a:ea typeface="Trebuchet MS"/>
                <a:cs typeface="Trebuchet MS"/>
                <a:sym typeface="Trebuchet MS"/>
              </a:defRPr>
            </a:pPr>
            <a:r>
              <a:t>Constructs That Will Be ‘Bandied About’ Today</a:t>
            </a:r>
          </a:p>
          <a:p>
            <a:pPr marL="360947" indent="-360947" algn="l">
              <a:lnSpc>
                <a:spcPct val="120000"/>
              </a:lnSpc>
              <a:buSzPct val="75000"/>
              <a:buChar char="•"/>
              <a:defRPr sz="1600">
                <a:solidFill>
                  <a:srgbClr val="D6FB18"/>
                </a:solidFill>
                <a:latin typeface="Trebuchet MS"/>
                <a:ea typeface="Trebuchet MS"/>
                <a:cs typeface="Trebuchet MS"/>
                <a:sym typeface="Trebuchet MS"/>
              </a:defRPr>
            </a:pPr>
          </a:p>
          <a:p>
            <a:pPr marL="360947" indent="-360947" algn="l">
              <a:lnSpc>
                <a:spcPct val="120000"/>
              </a:lnSpc>
              <a:buSzPct val="75000"/>
              <a:buChar char="•"/>
              <a:defRPr sz="3000">
                <a:solidFill>
                  <a:srgbClr val="D6FB18"/>
                </a:solidFill>
                <a:latin typeface="Trebuchet MS"/>
                <a:ea typeface="Trebuchet MS"/>
                <a:cs typeface="Trebuchet MS"/>
                <a:sym typeface="Trebuchet MS"/>
              </a:defRPr>
            </a:pPr>
            <a:r>
              <a:rPr u="sng"/>
              <a:t>Cisgender</a:t>
            </a:r>
            <a:r>
              <a:rPr b="1" u="sng"/>
              <a:t>:</a:t>
            </a:r>
            <a:r>
              <a:t> refers to people whose sex assigned at birth is aligned with their gender identity : ‘Cis’ for short.</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Transgender</a:t>
            </a:r>
            <a:r>
              <a:t>: persons whose experienced gender is at variance from the gender assigned at birth:  ‘Trans’ is </a:t>
            </a:r>
            <a:r>
              <a:rPr u="sng"/>
              <a:t>my</a:t>
            </a:r>
            <a:r>
              <a:t> preference</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Gender non-conforming, non-binary, ‘gender queer’</a:t>
            </a:r>
            <a:r>
              <a:t>: persons whose gender identity does not align with either female or male</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Queer</a:t>
            </a:r>
            <a:r>
              <a:t>: describes a person whose sexual orientation is not heterosexual and/or whose gender identity is not </a:t>
            </a:r>
            <a:r>
              <a:rPr>
                <a:hlinkClick r:id="rId3" invalidUrl="" action="" tgtFrame="" tooltip="" history="1" highlightClick="0" endSnd="0"/>
              </a:rPr>
              <a:t>cisgender</a:t>
            </a:r>
            <a:r>
              <a:t> </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Gender Role/Expression:</a:t>
            </a:r>
            <a:r>
              <a:t>  social behaviors, mannerisms, interests, and styles of dress: social presentation, perhaps ‘performance’</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Intersectionality:</a:t>
            </a:r>
            <a:r>
              <a:t> describes the way that multiple systems of oppression interact in the lives of those with multiple marginalized identities.</a:t>
            </a:r>
          </a:p>
          <a:p>
            <a:pPr marL="360947" indent="-360947" algn="l" defTabSz="457200">
              <a:spcBef>
                <a:spcPts val="1200"/>
              </a:spcBef>
              <a:buSzPct val="75000"/>
              <a:buChar char="•"/>
              <a:defRPr sz="3000">
                <a:solidFill>
                  <a:srgbClr val="D6FB18"/>
                </a:solidFill>
                <a:latin typeface="Trebuchet MS"/>
                <a:ea typeface="Trebuchet MS"/>
                <a:cs typeface="Trebuchet MS"/>
                <a:sym typeface="Trebuchet MS"/>
              </a:defRPr>
            </a:pPr>
            <a:r>
              <a:rPr u="sng"/>
              <a:t>Privilege:</a:t>
            </a:r>
            <a:r>
              <a:t> unearned sources of social status, power, and institutionalized advantage experienced by individuals by virtue of their culturally valued and dominant social identities </a:t>
            </a:r>
          </a:p>
          <a:p>
            <a:pPr algn="l" defTabSz="457200">
              <a:lnSpc>
                <a:spcPct val="120000"/>
              </a:lnSpc>
              <a:spcBef>
                <a:spcPts val="1200"/>
              </a:spcBef>
              <a:defRPr sz="3000">
                <a:solidFill>
                  <a:srgbClr val="D6FB18"/>
                </a:solidFill>
                <a:latin typeface="Trebuchet MS"/>
                <a:ea typeface="Trebuchet MS"/>
                <a:cs typeface="Trebuchet MS"/>
                <a:sym typeface="Trebuchet MS"/>
              </a:defRPr>
            </a:pPr>
            <a:r>
              <a:t> </a:t>
            </a:r>
          </a:p>
          <a:p>
            <a:pPr algn="l" defTabSz="457200">
              <a:spcBef>
                <a:spcPts val="1200"/>
              </a:spcBef>
              <a:defRPr sz="3000">
                <a:solidFill>
                  <a:srgbClr val="000000"/>
                </a:solidFill>
                <a:latin typeface="Trebuchet MS"/>
                <a:ea typeface="Trebuchet MS"/>
                <a:cs typeface="Trebuchet MS"/>
                <a:sym typeface="Trebuchet MS"/>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Unmarked versus Marked Traits…"/>
          <p:cNvSpPr txBox="1"/>
          <p:nvPr/>
        </p:nvSpPr>
        <p:spPr>
          <a:xfrm>
            <a:off x="869033" y="525696"/>
            <a:ext cx="11266734" cy="93345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defTabSz="457200">
              <a:defRPr i="1" sz="1400">
                <a:solidFill>
                  <a:srgbClr val="D6FB18"/>
                </a:solidFill>
                <a:uFill>
                  <a:solidFill>
                    <a:srgbClr val="0000EE"/>
                  </a:solidFill>
                </a:uFill>
                <a:latin typeface="Trebuchet MS"/>
                <a:ea typeface="Trebuchet MS"/>
                <a:cs typeface="Trebuchet MS"/>
                <a:sym typeface="Trebuchet MS"/>
              </a:defRPr>
            </a:pPr>
            <a:r>
              <a:rPr sz="3500" u="sng"/>
              <a:t>Unmarked versus Marked Traits</a:t>
            </a:r>
          </a:p>
          <a:p>
            <a:pPr algn="l" defTabSz="457200">
              <a:defRPr sz="1400">
                <a:solidFill>
                  <a:srgbClr val="D6FB18"/>
                </a:solidFill>
                <a:uFill>
                  <a:solidFill>
                    <a:srgbClr val="0000EE"/>
                  </a:solidFill>
                </a:uFill>
                <a:latin typeface="Trebuchet MS"/>
                <a:ea typeface="Trebuchet MS"/>
                <a:cs typeface="Trebuchet MS"/>
                <a:sym typeface="Trebuchet MS"/>
              </a:defRPr>
            </a:pPr>
          </a:p>
          <a:p>
            <a:pPr marL="312821" indent="-312821" algn="l" defTabSz="457200">
              <a:buSzPct val="75000"/>
              <a:buChar char="•"/>
              <a:defRPr sz="2600">
                <a:solidFill>
                  <a:srgbClr val="D6FB18"/>
                </a:solidFill>
                <a:uFill>
                  <a:solidFill>
                    <a:srgbClr val="0000EE"/>
                  </a:solidFill>
                </a:uFill>
                <a:latin typeface="Trebuchet MS"/>
                <a:ea typeface="Trebuchet MS"/>
                <a:cs typeface="Trebuchet MS"/>
                <a:sym typeface="Trebuchet MS"/>
              </a:defRPr>
            </a:pPr>
            <a:r>
              <a:t>G</a:t>
            </a:r>
            <a:r>
              <a:rPr sz="2800"/>
              <a:t>roups who are dominant or the majority are typically viewed as ‘unmarked’ -- i.e., their existence and perspectives are taken for granted, and deemed an unquestionable norm. </a:t>
            </a:r>
            <a:endParaRPr sz="2800"/>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r>
              <a:t>Minority and marginalized groups become ‘marked’ in comparison -- they seem remarkable and tend to stand out, garnering undue attention and scrutiny; they are also likely to be viewed as inherently questionable, suspicious, alien, exotic, abnormal, artificial, or deceptive.</a:t>
            </a:r>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r>
              <a:t>People who are ‘marked’ are generally viewed as having ‘</a:t>
            </a:r>
            <a:r>
              <a:rPr i="1"/>
              <a:t>something'</a:t>
            </a:r>
            <a:r>
              <a:t> that unmarked people do not have, and this ‘</a:t>
            </a:r>
            <a:r>
              <a:rPr i="1"/>
              <a:t>something’ </a:t>
            </a:r>
            <a:r>
              <a:t>is subsequently subjected to all sorts of comments, questions, critiques, debates, and double-binds that the unmarked person escapes. </a:t>
            </a:r>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p>
          <a:p>
            <a:pPr marL="312821" indent="-312821" algn="l" defTabSz="457200">
              <a:buSzPct val="75000"/>
              <a:buChar char="•"/>
              <a:defRPr sz="2800">
                <a:solidFill>
                  <a:srgbClr val="D6FB18"/>
                </a:solidFill>
                <a:uFill>
                  <a:solidFill>
                    <a:srgbClr val="0000EE"/>
                  </a:solidFill>
                </a:uFill>
                <a:latin typeface="Trebuchet MS"/>
                <a:ea typeface="Trebuchet MS"/>
                <a:cs typeface="Trebuchet MS"/>
                <a:sym typeface="Trebuchet MS"/>
              </a:defRPr>
            </a:pPr>
            <a:r>
              <a:t>Unmarked/marked distinction plays a role in all </a:t>
            </a:r>
            <a:r>
              <a:rPr u="sng"/>
              <a:t>-isms</a:t>
            </a:r>
            <a:r>
              <a:t>, where it provides the unmarked group with countless </a:t>
            </a:r>
            <a:r>
              <a:rPr u="sng"/>
              <a:t>privileges</a:t>
            </a:r>
            <a:r>
              <a:t> that they are typically unaware of (due to their unmarked, and therefore seemingly invisible, nature).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Line"/>
          <p:cNvSpPr/>
          <p:nvPr/>
        </p:nvSpPr>
        <p:spPr>
          <a:xfrm flipV="1">
            <a:off x="6502400" y="3024653"/>
            <a:ext cx="0" cy="3367087"/>
          </a:xfrm>
          <a:prstGeom prst="line">
            <a:avLst/>
          </a:prstGeom>
          <a:ln w="12700">
            <a:solidFill>
              <a:srgbClr val="D6FB18"/>
            </a:solidFill>
            <a:miter lim="400000"/>
          </a:ln>
        </p:spPr>
        <p:txBody>
          <a:bodyPr lIns="38100" tIns="38100" rIns="38100" bIns="38100" anchor="ctr"/>
          <a:lstStyle/>
          <a:p>
            <a:pPr>
              <a:defRPr sz="2200">
                <a:effectLst>
                  <a:outerShdw sx="100000" sy="100000" kx="0" ky="0" algn="b" rotWithShape="0" blurRad="25400" dist="23998" dir="2700000">
                    <a:srgbClr val="000000">
                      <a:alpha val="31034"/>
                    </a:srgbClr>
                  </a:outerShdw>
                </a:effectLst>
              </a:defRPr>
            </a:pPr>
          </a:p>
        </p:txBody>
      </p:sp>
      <p:sp>
        <p:nvSpPr>
          <p:cNvPr id="139" name="Grandiosity"/>
          <p:cNvSpPr txBox="1"/>
          <p:nvPr/>
        </p:nvSpPr>
        <p:spPr>
          <a:xfrm>
            <a:off x="5224424" y="2450055"/>
            <a:ext cx="2555952" cy="6604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800">
                <a:solidFill>
                  <a:srgbClr val="D6FB18"/>
                </a:solidFill>
              </a:defRPr>
            </a:lvl1pPr>
          </a:lstStyle>
          <a:p>
            <a:pPr/>
            <a:r>
              <a:t>Grandiosity</a:t>
            </a:r>
          </a:p>
        </p:txBody>
      </p:sp>
      <p:sp>
        <p:nvSpPr>
          <p:cNvPr id="140" name="Shame"/>
          <p:cNvSpPr txBox="1"/>
          <p:nvPr/>
        </p:nvSpPr>
        <p:spPr>
          <a:xfrm>
            <a:off x="5707024" y="6297510"/>
            <a:ext cx="1590752" cy="6604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800">
                <a:solidFill>
                  <a:srgbClr val="D6FB18"/>
                </a:solidFill>
              </a:defRPr>
            </a:lvl1pPr>
          </a:lstStyle>
          <a:p>
            <a:pPr/>
            <a:r>
              <a:t>Shame</a:t>
            </a:r>
          </a:p>
        </p:txBody>
      </p:sp>
      <p:sp>
        <p:nvSpPr>
          <p:cNvPr id="141" name="Line"/>
          <p:cNvSpPr/>
          <p:nvPr/>
        </p:nvSpPr>
        <p:spPr>
          <a:xfrm>
            <a:off x="4714685" y="4504114"/>
            <a:ext cx="3280959" cy="1"/>
          </a:xfrm>
          <a:prstGeom prst="line">
            <a:avLst/>
          </a:prstGeom>
          <a:ln w="12700">
            <a:solidFill>
              <a:srgbClr val="D6FB18"/>
            </a:solidFill>
            <a:miter lim="400000"/>
          </a:ln>
        </p:spPr>
        <p:txBody>
          <a:bodyPr lIns="38100" tIns="38100" rIns="38100" bIns="38100" anchor="ctr"/>
          <a:lstStyle/>
          <a:p>
            <a:pPr>
              <a:defRPr sz="2200">
                <a:effectLst>
                  <a:outerShdw sx="100000" sy="100000" kx="0" ky="0" algn="b" rotWithShape="0" blurRad="25400" dist="23998" dir="2700000">
                    <a:srgbClr val="000000">
                      <a:alpha val="31034"/>
                    </a:srgbClr>
                  </a:outerShdw>
                </a:effectLst>
              </a:defRPr>
            </a:pPr>
          </a:p>
        </p:txBody>
      </p:sp>
      <p:sp>
        <p:nvSpPr>
          <p:cNvPr id="142" name="Boundaryless"/>
          <p:cNvSpPr txBox="1"/>
          <p:nvPr/>
        </p:nvSpPr>
        <p:spPr>
          <a:xfrm>
            <a:off x="1749254" y="4173914"/>
            <a:ext cx="3047722" cy="6604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800">
                <a:solidFill>
                  <a:srgbClr val="D6FB18"/>
                </a:solidFill>
              </a:defRPr>
            </a:lvl1pPr>
          </a:lstStyle>
          <a:p>
            <a:pPr/>
            <a:r>
              <a:t>Boundaryless</a:t>
            </a:r>
          </a:p>
        </p:txBody>
      </p:sp>
      <p:sp>
        <p:nvSpPr>
          <p:cNvPr id="143" name="Walled off"/>
          <p:cNvSpPr txBox="1"/>
          <p:nvPr/>
        </p:nvSpPr>
        <p:spPr>
          <a:xfrm>
            <a:off x="7944413" y="4173914"/>
            <a:ext cx="2207998" cy="660401"/>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sz="3800"/>
            </a:pPr>
            <a:r>
              <a:rPr>
                <a:solidFill>
                  <a:srgbClr val="D6FB18"/>
                </a:solidFill>
              </a:rPr>
              <a:t>Walled</a:t>
            </a:r>
            <a:r>
              <a:t> </a:t>
            </a:r>
            <a:r>
              <a:rPr>
                <a:solidFill>
                  <a:srgbClr val="D6FB18"/>
                </a:solidFill>
              </a:rPr>
              <a:t>off</a:t>
            </a:r>
          </a:p>
        </p:txBody>
      </p:sp>
      <p:sp>
        <p:nvSpPr>
          <p:cNvPr id="144" name="An unpleasant, self conscious emotion:…"/>
          <p:cNvSpPr txBox="1"/>
          <p:nvPr/>
        </p:nvSpPr>
        <p:spPr>
          <a:xfrm>
            <a:off x="1457139" y="-59438917"/>
            <a:ext cx="10607314" cy="136093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just">
              <a:defRPr i="1" sz="3000">
                <a:solidFill>
                  <a:srgbClr val="D6FB18"/>
                </a:solidFill>
                <a:latin typeface="Trebuchet MS"/>
                <a:ea typeface="Trebuchet MS"/>
                <a:cs typeface="Trebuchet MS"/>
                <a:sym typeface="Trebuchet MS"/>
              </a:defRPr>
            </a:pPr>
            <a:r>
              <a:t>An unpleasant, self conscious emotion: </a:t>
            </a:r>
          </a:p>
          <a:p>
            <a:pPr algn="just">
              <a:defRPr i="1" sz="3000">
                <a:solidFill>
                  <a:srgbClr val="D6FB18"/>
                </a:solidFill>
                <a:latin typeface="Trebuchet MS"/>
                <a:ea typeface="Trebuchet MS"/>
                <a:cs typeface="Trebuchet MS"/>
                <a:sym typeface="Trebuchet MS"/>
              </a:defRPr>
            </a:pPr>
            <a:r>
              <a:t>typically associated with a negative evaluation of the self,</a:t>
            </a:r>
            <a:br/>
            <a:br/>
          </a:p>
          <a:p>
            <a:pPr algn="just">
              <a:defRPr i="1" sz="3000">
                <a:solidFill>
                  <a:srgbClr val="D6FB18"/>
                </a:solidFill>
                <a:latin typeface="Trebuchet MS"/>
                <a:ea typeface="Trebuchet MS"/>
                <a:cs typeface="Trebuchet MS"/>
                <a:sym typeface="Trebuchet MS"/>
              </a:defRPr>
            </a:pPr>
            <a:r>
              <a:t>\\\\\\\\\\\\\\\\\\\\\\\\\\\\\\\\\\\\\\\\\\\\\\\\\\\\\\\\\\\\\\\\\\\\\\\\\\\\\\\\\\\\\\\\\\\\\\\\\\\\\\\\\\\\\\\\\\\\\\\\\\\\\\\\\\\\\\\\\\\\\\\\\\\\\\\\\\\\\\\\\\\\\\\\\\\\\\\\\\\\\\\\\\\\\\\\\\\\\\\\\\\\\\\\\\\\\\\\\\\\\\\\\\\\\\\\\\\\\\\\\\\\\\\\\\\\\\\\\\\\\\\\\\\\\\\\\\\\\\\\\\\\\\\\\\\\\\\\\</a:t>
            </a: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r>
              <a:t>\\\\\\\\\\\\\\\\\\\\\\\\\\\\\\\\\\\\\\\\\\\\\\\\\\\\\\\\\\\\\\\\\\\\\\\\\\\\\\\\\\\\\\\\\\\\\\\\\\\\\\\\\\\\\\\\\\\\\\\\\\\\\\\\\\\\\\\\\\\\\\\\\\\\\\\\\\\\\\\\\\\\\\\\\\\\\\\\\\\\\\\\\\\\\\\\\\\\\\\\\\\\\\\\\\\\\\\\\\\\\\\\\\\\\\\\\\\\\\\\\\\\\\\\\\\\\\\\\\\\\\\\\\\\\\\\\\\\\\\\\\\\\\\\\\\\\\\\\\\\\\\\\\\\\\\\\\\\\\\\\\\\\\\\\\\\\\\\\\\\\\\\\\\\\\\\</a:t>
            </a:r>
          </a:p>
          <a:p>
            <a:pPr algn="just">
              <a:defRPr i="1" sz="3000">
                <a:solidFill>
                  <a:srgbClr val="D6FB18"/>
                </a:solidFill>
                <a:latin typeface="Trebuchet MS"/>
                <a:ea typeface="Trebuchet MS"/>
                <a:cs typeface="Trebuchet MS"/>
                <a:sym typeface="Trebuchet MS"/>
              </a:defRPr>
            </a:pPr>
          </a:p>
          <a:p>
            <a:pPr algn="just">
              <a:defRPr i="1" sz="3000">
                <a:solidFill>
                  <a:srgbClr val="D6FB18"/>
                </a:solidFill>
                <a:latin typeface="Trebuchet MS"/>
                <a:ea typeface="Trebuchet MS"/>
                <a:cs typeface="Trebuchet MS"/>
                <a:sym typeface="Trebuchet MS"/>
              </a:defRPr>
            </a:pPr>
            <a:br/>
            <a:r>
              <a:t>feelings of distress, exposure, mistrust, powerlessness and worthlessness</a:t>
            </a:r>
          </a:p>
        </p:txBody>
      </p:sp>
      <p:sp>
        <p:nvSpPr>
          <p:cNvPr id="145" name="An unrealistic sense of superiority, a sustained view of oneself as superior to others that causes one to view others with disdain or as inferior due to a variety of personal characteristics"/>
          <p:cNvSpPr txBox="1"/>
          <p:nvPr/>
        </p:nvSpPr>
        <p:spPr>
          <a:xfrm>
            <a:off x="1063862" y="326107"/>
            <a:ext cx="10877076" cy="18542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defRPr i="1" sz="3000">
                <a:solidFill>
                  <a:srgbClr val="D6FB18"/>
                </a:solidFill>
                <a:latin typeface="Trebuchet MS"/>
                <a:ea typeface="Trebuchet MS"/>
                <a:cs typeface="Trebuchet MS"/>
                <a:sym typeface="Trebuchet MS"/>
              </a:defRPr>
            </a:lvl1pPr>
          </a:lstStyle>
          <a:p>
            <a:pPr/>
            <a:r>
              <a:t>An unrealistic sense of superiority, a sustained view of oneself as superior to others that causes one to view others with disdain or as inferior due to a variety of personal characteristics</a:t>
            </a:r>
          </a:p>
        </p:txBody>
      </p:sp>
      <p:sp>
        <p:nvSpPr>
          <p:cNvPr id="146" name="An unpleasant, self conscious emotion:…"/>
          <p:cNvSpPr txBox="1"/>
          <p:nvPr/>
        </p:nvSpPr>
        <p:spPr>
          <a:xfrm>
            <a:off x="1293490" y="7292395"/>
            <a:ext cx="10417820" cy="229870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i="1" sz="3000">
                <a:solidFill>
                  <a:srgbClr val="D6FB18"/>
                </a:solidFill>
                <a:latin typeface="Trebuchet MS"/>
                <a:ea typeface="Trebuchet MS"/>
                <a:cs typeface="Trebuchet MS"/>
                <a:sym typeface="Trebuchet MS"/>
              </a:defRPr>
            </a:pPr>
            <a:r>
              <a:t>An unpleasant, self conscious emotion: </a:t>
            </a:r>
          </a:p>
          <a:p>
            <a:pPr algn="l">
              <a:defRPr i="1" sz="3000">
                <a:solidFill>
                  <a:srgbClr val="D6FB18"/>
                </a:solidFill>
                <a:latin typeface="Trebuchet MS"/>
                <a:ea typeface="Trebuchet MS"/>
                <a:cs typeface="Trebuchet MS"/>
                <a:sym typeface="Trebuchet MS"/>
              </a:defRPr>
            </a:pPr>
            <a:r>
              <a:t>typically associated with a negative evaluation of the self;</a:t>
            </a:r>
            <a:br/>
            <a:r>
              <a:t>feelings of distress, exposure, mistrust, powerlessness and worthlessness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acism: an implicit ideology rationalizing racial hierarchies: -whites are the norm or standard for humans -people of color are a deviation from that norm…"/>
          <p:cNvSpPr txBox="1"/>
          <p:nvPr>
            <p:ph type="body" idx="14"/>
          </p:nvPr>
        </p:nvSpPr>
        <p:spPr>
          <a:xfrm>
            <a:off x="415820" y="416879"/>
            <a:ext cx="12173159" cy="9436101"/>
          </a:xfrm>
          <a:prstGeom prst="rect">
            <a:avLst/>
          </a:prstGeom>
        </p:spPr>
        <p:txBody>
          <a:bodyPr/>
          <a:lstStyle/>
          <a:p>
            <a:pPr algn="l">
              <a:defRPr i="1" sz="3000">
                <a:solidFill>
                  <a:srgbClr val="D6FB18"/>
                </a:solidFill>
                <a:latin typeface="Trebuchet MS"/>
                <a:ea typeface="Trebuchet MS"/>
                <a:cs typeface="Trebuchet MS"/>
                <a:sym typeface="Trebuchet MS"/>
              </a:defRPr>
            </a:pPr>
            <a:r>
              <a:rPr u="sng"/>
              <a:t>Racism</a:t>
            </a:r>
            <a:r>
              <a:t>: an implicit ideology rationalizing racial hierarchies:</a:t>
            </a:r>
            <a:br/>
            <a:r>
              <a:t>-whites are the norm or standard for humans</a:t>
            </a:r>
            <a:br/>
            <a:r>
              <a:t>-people of color are a deviation from that norm </a:t>
            </a:r>
          </a:p>
          <a:p>
            <a:pPr algn="l">
              <a:defRPr i="1" sz="3000">
                <a:solidFill>
                  <a:srgbClr val="D6FB18"/>
                </a:solidFill>
                <a:latin typeface="Trebuchet MS"/>
                <a:ea typeface="Trebuchet MS"/>
                <a:cs typeface="Trebuchet MS"/>
                <a:sym typeface="Trebuchet MS"/>
              </a:defRPr>
            </a:pPr>
            <a:r>
              <a:rPr u="sng"/>
              <a:t>White Fragility</a:t>
            </a:r>
            <a:r>
              <a:t>: a reflexive, largely unconscious response produced/ sustained by continual social and material advantages of whiteness.</a:t>
            </a:r>
          </a:p>
          <a:p>
            <a:pPr algn="l">
              <a:defRPr sz="3000">
                <a:solidFill>
                  <a:srgbClr val="D6FB18"/>
                </a:solidFill>
                <a:latin typeface="Trebuchet MS"/>
                <a:ea typeface="Trebuchet MS"/>
                <a:cs typeface="Trebuchet MS"/>
                <a:sym typeface="Trebuchet MS"/>
              </a:defRPr>
            </a:pPr>
            <a:r>
              <a:t>When </a:t>
            </a:r>
            <a:r>
              <a:rPr i="1" u="sng"/>
              <a:t>white fragility</a:t>
            </a:r>
            <a:r>
              <a:t> is triggered, emotional disequilibrium occurs </a:t>
            </a:r>
            <a:br/>
            <a:r>
              <a:t>Anger toward the trigger leads white people to these responses:</a:t>
            </a:r>
            <a:br/>
            <a:r>
              <a:t>   -shutting down, exiting or tuning out</a:t>
            </a:r>
            <a:br/>
            <a:r>
              <a:t>   -indulging in emotional incapacitation: guilt or hurt feelings</a:t>
            </a:r>
            <a:br/>
            <a:r>
              <a:t>   -describing their experience as abusive, traumatic or violent</a:t>
            </a:r>
          </a:p>
          <a:p>
            <a:pPr algn="l">
              <a:defRPr sz="3000">
                <a:solidFill>
                  <a:srgbClr val="D6FB18"/>
                </a:solidFill>
                <a:latin typeface="Trebuchet MS"/>
                <a:ea typeface="Trebuchet MS"/>
                <a:cs typeface="Trebuchet MS"/>
                <a:sym typeface="Trebuchet MS"/>
              </a:defRPr>
            </a:pPr>
            <a:r>
              <a:rPr i="1"/>
              <a:t>Typical ‘nice’ white responses to conversations about race :</a:t>
            </a:r>
            <a:r>
              <a:t> </a:t>
            </a:r>
            <a:br/>
            <a:r>
              <a:t>-I’m a good person with good intentions, therefore I can’t be racist</a:t>
            </a:r>
            <a:br/>
            <a:r>
              <a:t>-You’re playing the race card</a:t>
            </a:r>
            <a:br/>
            <a:r>
              <a:t>-I’m being misunderstood</a:t>
            </a:r>
            <a:br/>
            <a:r>
              <a:t>-I’m not feeling safe (meaning not feeling comfortable)</a:t>
            </a:r>
            <a:br/>
            <a:r>
              <a:t>-The tone of this conversation is wrong (too personally challenging)</a:t>
            </a:r>
            <a:br/>
            <a:r>
              <a:t>-There needs to be trust for feedback to occur (I need you to trust </a:t>
            </a:r>
            <a:br/>
            <a:r>
              <a:t>I am not a racist before I can work on my racism)</a:t>
            </a:r>
            <a:b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he Psychology of Racism and White Fragility…"/>
          <p:cNvSpPr txBox="1"/>
          <p:nvPr/>
        </p:nvSpPr>
        <p:spPr>
          <a:xfrm>
            <a:off x="605884" y="289560"/>
            <a:ext cx="11373211" cy="917448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a:solidFill>
                  <a:srgbClr val="D6FB18"/>
                </a:solidFill>
                <a:latin typeface="Trebuchet MS"/>
                <a:ea typeface="Trebuchet MS"/>
                <a:cs typeface="Trebuchet MS"/>
                <a:sym typeface="Trebuchet MS"/>
              </a:defRPr>
            </a:pPr>
            <a:r>
              <a:t>The Psychology of Racism and White Fragility</a:t>
            </a:r>
          </a:p>
          <a:p>
            <a:pPr lvl="2">
              <a:lnSpc>
                <a:spcPct val="120000"/>
              </a:lnSpc>
              <a:defRPr sz="3000">
                <a:solidFill>
                  <a:srgbClr val="D6FB18"/>
                </a:solidFill>
                <a:latin typeface="Trebuchet MS"/>
                <a:ea typeface="Trebuchet MS"/>
                <a:cs typeface="Trebuchet MS"/>
                <a:sym typeface="Trebuchet MS"/>
              </a:defRPr>
            </a:pPr>
          </a:p>
          <a:p>
            <a:pPr lvl="2">
              <a:lnSpc>
                <a:spcPct val="120000"/>
              </a:lnSpc>
              <a:defRPr sz="3000">
                <a:solidFill>
                  <a:srgbClr val="D6FB18"/>
                </a:solidFill>
                <a:latin typeface="Trebuchet MS"/>
                <a:ea typeface="Trebuchet MS"/>
                <a:cs typeface="Trebuchet MS"/>
                <a:sym typeface="Trebuchet MS"/>
              </a:defRPr>
            </a:pPr>
            <a:r>
              <a:rPr b="1" i="1" sz="3200"/>
              <a:t>The Central Tasks for White People:</a:t>
            </a:r>
            <a:endParaRPr b="1" i="1"/>
          </a:p>
          <a:p>
            <a:pPr lvl="2" algn="l">
              <a:lnSpc>
                <a:spcPct val="120000"/>
              </a:lnSpc>
              <a:defRPr sz="3000">
                <a:solidFill>
                  <a:srgbClr val="D6FB18"/>
                </a:solidFill>
                <a:latin typeface="Trebuchet MS"/>
                <a:ea typeface="Trebuchet MS"/>
                <a:cs typeface="Trebuchet MS"/>
                <a:sym typeface="Trebuchet MS"/>
              </a:defRPr>
            </a:pPr>
            <a:r>
              <a:rPr u="sng"/>
              <a:t>Develop Racial Stamina:</a:t>
            </a:r>
            <a:endParaRPr u="sng"/>
          </a:p>
          <a:p>
            <a:pPr algn="l">
              <a:defRPr sz="3000">
                <a:solidFill>
                  <a:srgbClr val="D6FB18"/>
                </a:solidFill>
                <a:latin typeface="Trebuchet MS"/>
                <a:ea typeface="Trebuchet MS"/>
                <a:cs typeface="Trebuchet MS"/>
                <a:sym typeface="Trebuchet MS"/>
              </a:defRPr>
            </a:pPr>
            <a:br>
              <a:rPr sz="2400" u="sng"/>
            </a:br>
            <a:r>
              <a:t>Grapple with how racist ideology and socialization shapes our responses when we are challenged about racism.</a:t>
            </a:r>
          </a:p>
          <a:p>
            <a:pPr algn="l">
              <a:defRPr sz="3000">
                <a:solidFill>
                  <a:srgbClr val="D6FB18"/>
                </a:solidFill>
                <a:latin typeface="Trebuchet MS"/>
                <a:ea typeface="Trebuchet MS"/>
                <a:cs typeface="Trebuchet MS"/>
                <a:sym typeface="Trebuchet MS"/>
              </a:defRPr>
            </a:pPr>
            <a:br/>
            <a:r>
              <a:t>Overcome our reluctance to acknowledge our racial advantage</a:t>
            </a:r>
          </a:p>
          <a:p>
            <a:pPr algn="l">
              <a:defRPr sz="2400">
                <a:solidFill>
                  <a:srgbClr val="D6FB18"/>
                </a:solidFill>
                <a:latin typeface="Trebuchet MS"/>
                <a:ea typeface="Trebuchet MS"/>
                <a:cs typeface="Trebuchet MS"/>
                <a:sym typeface="Trebuchet MS"/>
              </a:defRPr>
            </a:pPr>
          </a:p>
          <a:p>
            <a:pPr algn="l">
              <a:defRPr sz="3000">
                <a:solidFill>
                  <a:srgbClr val="D6FB18"/>
                </a:solidFill>
                <a:latin typeface="Trebuchet MS"/>
                <a:ea typeface="Trebuchet MS"/>
                <a:cs typeface="Trebuchet MS"/>
                <a:sym typeface="Trebuchet MS"/>
              </a:defRPr>
            </a:pPr>
            <a:r>
              <a:t>Stop seeing ourselves as individuals who are exempt from the      forces of racial socialization and implicit bias </a:t>
            </a:r>
          </a:p>
          <a:p>
            <a:pPr algn="l">
              <a:defRPr sz="3000">
                <a:solidFill>
                  <a:srgbClr val="D6FB18"/>
                </a:solidFill>
                <a:latin typeface="Trebuchet MS"/>
                <a:ea typeface="Trebuchet MS"/>
                <a:cs typeface="Trebuchet MS"/>
                <a:sym typeface="Trebuchet MS"/>
              </a:defRPr>
            </a:pPr>
            <a:br/>
            <a:r>
              <a:t>Give up the binary that ‘good’=non-racist, while ‘bad’=racist</a:t>
            </a:r>
          </a:p>
          <a:p>
            <a:pPr algn="l">
              <a:defRPr sz="3000">
                <a:solidFill>
                  <a:srgbClr val="D6FB18"/>
                </a:solidFill>
                <a:latin typeface="Trebuchet MS"/>
                <a:ea typeface="Trebuchet MS"/>
                <a:cs typeface="Trebuchet MS"/>
                <a:sym typeface="Trebuchet MS"/>
              </a:defRPr>
            </a:pPr>
            <a:br/>
            <a:r>
              <a:t>Don’t use ‘Color Blind’ and ‘Color Celebrate’ narratives to take race off the table: a racist free upbringing is not possible</a:t>
            </a:r>
          </a:p>
          <a:p>
            <a:pPr algn="l">
              <a:defRPr sz="3000">
                <a:solidFill>
                  <a:srgbClr val="D6FB18"/>
                </a:solidFill>
                <a:latin typeface="Trebuchet MS"/>
                <a:ea typeface="Trebuchet MS"/>
                <a:cs typeface="Trebuchet MS"/>
                <a:sym typeface="Trebuchet MS"/>
              </a:defRPr>
            </a:pPr>
            <a:br/>
            <a:r>
              <a:t>Don’t claim that challenging racist behavior is more problematic than racist behavior itself</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An Expression of  Emotional Accountability…"/>
          <p:cNvSpPr txBox="1"/>
          <p:nvPr>
            <p:ph type="body" idx="14"/>
          </p:nvPr>
        </p:nvSpPr>
        <p:spPr>
          <a:xfrm>
            <a:off x="562469" y="120650"/>
            <a:ext cx="11879862" cy="9512300"/>
          </a:xfrm>
          <a:prstGeom prst="rect">
            <a:avLst/>
          </a:prstGeom>
        </p:spPr>
        <p:txBody>
          <a:bodyPr/>
          <a:lstStyle/>
          <a:p>
            <a:pPr>
              <a:defRPr i="1" sz="3400">
                <a:solidFill>
                  <a:srgbClr val="D6FB18"/>
                </a:solidFill>
                <a:latin typeface="Trebuchet MS"/>
                <a:ea typeface="Trebuchet MS"/>
                <a:cs typeface="Trebuchet MS"/>
                <a:sym typeface="Trebuchet MS"/>
              </a:defRPr>
            </a:pPr>
            <a:r>
              <a:t>An Expression of  Emotional Accountability</a:t>
            </a:r>
          </a:p>
          <a:p>
            <a:pPr marL="360947" indent="-360947" algn="l">
              <a:buSzPct val="75000"/>
              <a:buChar char="•"/>
              <a:defRPr i="1" sz="3400">
                <a:solidFill>
                  <a:srgbClr val="D6FB18"/>
                </a:solidFill>
                <a:latin typeface="Trebuchet MS"/>
                <a:ea typeface="Trebuchet MS"/>
                <a:cs typeface="Trebuchet MS"/>
                <a:sym typeface="Trebuchet MS"/>
              </a:defRPr>
            </a:pPr>
            <a:r>
              <a:rPr i="0" sz="3000"/>
              <a:t>There is no face to save and the game is up. I know I have blindspots and unconscious investments in the status quo.</a:t>
            </a:r>
            <a:r>
              <a:t> </a:t>
            </a:r>
          </a:p>
          <a:p>
            <a:pPr marL="360947" indent="-360947" algn="l">
              <a:buSzPct val="75000"/>
              <a:buChar char="•"/>
              <a:defRPr sz="3000">
                <a:solidFill>
                  <a:srgbClr val="D6FB18"/>
                </a:solidFill>
                <a:latin typeface="Trebuchet MS"/>
                <a:ea typeface="Trebuchet MS"/>
                <a:cs typeface="Trebuchet MS"/>
                <a:sym typeface="Trebuchet MS"/>
              </a:defRPr>
            </a:pPr>
            <a:r>
              <a:t>I did not set this system up, but it is does unfairly benefit me. I do use it to my advantage, and I am responsible for interrupting it.  </a:t>
            </a:r>
          </a:p>
          <a:p>
            <a:pPr marL="360947" indent="-360947" algn="l">
              <a:buSzPct val="75000"/>
              <a:buChar char="•"/>
              <a:defRPr sz="3000">
                <a:solidFill>
                  <a:srgbClr val="D6FB18"/>
                </a:solidFill>
                <a:latin typeface="Trebuchet MS"/>
                <a:ea typeface="Trebuchet MS"/>
                <a:cs typeface="Trebuchet MS"/>
                <a:sym typeface="Trebuchet MS"/>
              </a:defRPr>
            </a:pPr>
            <a:r>
              <a:t>I  need to work hard to change my role in the system, but I can’t do it alone.  Therefore, I am grateful when others help me.</a:t>
            </a:r>
          </a:p>
          <a:p>
            <a:pPr marL="360947" indent="-360947" algn="l">
              <a:buSzPct val="75000"/>
              <a:buChar char="•"/>
              <a:defRPr sz="3000">
                <a:solidFill>
                  <a:srgbClr val="D6FB18"/>
                </a:solidFill>
                <a:latin typeface="Trebuchet MS"/>
                <a:ea typeface="Trebuchet MS"/>
                <a:cs typeface="Trebuchet MS"/>
                <a:sym typeface="Trebuchet MS"/>
              </a:defRPr>
            </a:pPr>
            <a:r>
              <a:t>Feedback from others is the key to recognize and repair our inevitable and often unaware collusion.  How, when and where you give me feedback is irrelevant.  </a:t>
            </a:r>
          </a:p>
          <a:p>
            <a:pPr marL="360947" indent="-360947" algn="l">
              <a:buSzPct val="75000"/>
              <a:buChar char="•"/>
              <a:defRPr sz="3000">
                <a:solidFill>
                  <a:srgbClr val="D6FB18"/>
                </a:solidFill>
                <a:latin typeface="Trebuchet MS"/>
                <a:ea typeface="Trebuchet MS"/>
                <a:cs typeface="Trebuchet MS"/>
                <a:sym typeface="Trebuchet MS"/>
              </a:defRPr>
            </a:pPr>
            <a:r>
              <a:t>It is feedback I want and feedback I need.  Understanding is that is hard for you to give, I will take it in any way I can get it.  </a:t>
            </a:r>
          </a:p>
          <a:p>
            <a:pPr marL="360947" indent="-360947" algn="l">
              <a:buSzPct val="75000"/>
              <a:buChar char="•"/>
              <a:defRPr sz="3000">
                <a:solidFill>
                  <a:srgbClr val="D6FB18"/>
                </a:solidFill>
                <a:latin typeface="Trebuchet MS"/>
                <a:ea typeface="Trebuchet MS"/>
                <a:cs typeface="Trebuchet MS"/>
                <a:sym typeface="Trebuchet MS"/>
              </a:defRPr>
            </a:pPr>
            <a:r>
              <a:t>From my position of social, cultural and institutional power, I am perfectly safe and I can handle it.  If I cannot handle it,</a:t>
            </a:r>
            <a:r>
              <a:rPr i="1"/>
              <a:t> it’s on me</a:t>
            </a:r>
            <a:r>
              <a:t> to build up my </a:t>
            </a:r>
            <a:r>
              <a:rPr i="1"/>
              <a:t>***** </a:t>
            </a:r>
            <a:r>
              <a:t>emotional stamina.</a:t>
            </a:r>
          </a:p>
          <a:p>
            <a:pPr>
              <a:defRPr sz="3400">
                <a:solidFill>
                  <a:srgbClr val="D6FB18"/>
                </a:solidFill>
                <a:latin typeface="Trebuchet MS"/>
                <a:ea typeface="Trebuchet MS"/>
                <a:cs typeface="Trebuchet MS"/>
                <a:sym typeface="Trebuchet MS"/>
              </a:defRPr>
            </a:pPr>
            <a:r>
              <a:t>Thank you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3175" cap="flat">
          <a:noFill/>
          <a:miter lim="400000"/>
        </a:ln>
        <a:effectLst>
          <a:outerShdw sx="100000" sy="100000" kx="0" ky="0" algn="b" rotWithShape="0" blurRad="50800" dist="0" dir="18900000">
            <a:srgbClr val="000000">
              <a:alpha val="8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
          <a:effectLst>
            <a:outerShdw sx="100000" sy="100000" kx="0" ky="0" algn="b" rotWithShape="0" blurRad="508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3175" cap="flat">
          <a:noFill/>
          <a:miter lim="400000"/>
        </a:ln>
        <a:effectLst>
          <a:outerShdw sx="100000" sy="100000" kx="0" ky="0" algn="b" rotWithShape="0" blurRad="50800" dist="0" dir="18900000">
            <a:srgbClr val="000000">
              <a:alpha val="80000"/>
            </a:srgbClr>
          </a:outerShdw>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